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61" r:id="rId4"/>
    <p:sldId id="262" r:id="rId5"/>
    <p:sldId id="263" r:id="rId6"/>
    <p:sldId id="260" r:id="rId7"/>
    <p:sldId id="265" r:id="rId8"/>
    <p:sldId id="271" r:id="rId9"/>
    <p:sldId id="266" r:id="rId10"/>
    <p:sldId id="267" r:id="rId11"/>
    <p:sldId id="268" r:id="rId12"/>
    <p:sldId id="269" r:id="rId13"/>
    <p:sldId id="270" r:id="rId14"/>
    <p:sldId id="272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204B"/>
    <a:srgbClr val="1E2D49"/>
    <a:srgbClr val="751B41"/>
    <a:srgbClr val="6385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2349" autoAdjust="0"/>
  </p:normalViewPr>
  <p:slideViewPr>
    <p:cSldViewPr snapToGrid="0">
      <p:cViewPr>
        <p:scale>
          <a:sx n="110" d="100"/>
          <a:sy n="110" d="100"/>
        </p:scale>
        <p:origin x="62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 baseline="0">
                <a:latin typeface="Century Gothic" panose="020B0502020202020204" pitchFamily="34" charset="0"/>
              </a:rPr>
              <a:t>Tyytyväisyys kunnan liikuntapaikkoihin asteikolla 1-5 (n= 122)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'[Rautavaaran vapaa-ajan kysely 2021_Perusraportti.xlsx]Kuinka tyytyväinen olet lii (4)'!$B$18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'[Rautavaaran vapaa-ajan kysely 2021_Perusraportti.xlsx]Kuinka tyytyväinen olet lii (4)'!$A$19:$A$35</c:f>
              <c:strCache>
                <c:ptCount val="17"/>
                <c:pt idx="0">
                  <c:v>Alakoulun liikuntasali</c:v>
                </c:pt>
                <c:pt idx="1">
                  <c:v>Frisbeegolfrata</c:v>
                </c:pt>
                <c:pt idx="2">
                  <c:v>Hiihtoladut</c:v>
                </c:pt>
                <c:pt idx="3">
                  <c:v>Jalkapallokenttä</c:v>
                </c:pt>
                <c:pt idx="4">
                  <c:v>Urheilukenttä</c:v>
                </c:pt>
                <c:pt idx="5">
                  <c:v>Kuntoladut</c:v>
                </c:pt>
                <c:pt idx="6">
                  <c:v>Luistelukenttä</c:v>
                </c:pt>
                <c:pt idx="7">
                  <c:v>Beach volley -kenttä</c:v>
                </c:pt>
                <c:pt idx="8">
                  <c:v>Monarin kuntosali</c:v>
                </c:pt>
                <c:pt idx="9">
                  <c:v>Monarin liikuntasali</c:v>
                </c:pt>
                <c:pt idx="10">
                  <c:v>Saarelan uimaranta</c:v>
                </c:pt>
                <c:pt idx="11">
                  <c:v>Retkeilyalueet</c:v>
                </c:pt>
                <c:pt idx="12">
                  <c:v>Senioripuisto</c:v>
                </c:pt>
                <c:pt idx="13">
                  <c:v>Voimatupa</c:v>
                </c:pt>
                <c:pt idx="14">
                  <c:v>Kävelytiet / teiden varret</c:v>
                </c:pt>
                <c:pt idx="15">
                  <c:v>Moottorikelkkareitit / vapaa-ajoalue</c:v>
                </c:pt>
                <c:pt idx="16">
                  <c:v>Muu, mikä?</c:v>
                </c:pt>
              </c:strCache>
            </c:strRef>
          </c:cat>
          <c:val>
            <c:numRef>
              <c:f>'[Rautavaaran vapaa-ajan kysely 2021_Perusraportti.xlsx]Kuinka tyytyväinen olet lii (4)'!$B$19:$B$35</c:f>
              <c:numCache>
                <c:formatCode>#.#%</c:formatCode>
                <c:ptCount val="17"/>
                <c:pt idx="0">
                  <c:v>0.10600000619888306</c:v>
                </c:pt>
                <c:pt idx="1">
                  <c:v>5.0999999046325684E-2</c:v>
                </c:pt>
                <c:pt idx="2">
                  <c:v>2.9000001028180122E-2</c:v>
                </c:pt>
                <c:pt idx="3">
                  <c:v>3.9000000804662704E-2</c:v>
                </c:pt>
                <c:pt idx="4">
                  <c:v>0.11500000208616257</c:v>
                </c:pt>
                <c:pt idx="5">
                  <c:v>3.2999999821186066E-2</c:v>
                </c:pt>
                <c:pt idx="6">
                  <c:v>3.7999998778104782E-2</c:v>
                </c:pt>
                <c:pt idx="7">
                  <c:v>0.13899999856948853</c:v>
                </c:pt>
                <c:pt idx="8">
                  <c:v>3.2999999821186066E-2</c:v>
                </c:pt>
                <c:pt idx="9">
                  <c:v>4.6999998390674591E-2</c:v>
                </c:pt>
                <c:pt idx="10">
                  <c:v>4.3000001460313797E-2</c:v>
                </c:pt>
                <c:pt idx="11">
                  <c:v>1.7999999225139618E-2</c:v>
                </c:pt>
                <c:pt idx="12">
                  <c:v>3.7999998778104782E-2</c:v>
                </c:pt>
                <c:pt idx="13">
                  <c:v>5.3000003099441528E-2</c:v>
                </c:pt>
                <c:pt idx="14" formatCode="0%">
                  <c:v>9.9999997764825821E-3</c:v>
                </c:pt>
                <c:pt idx="15" formatCode="0%">
                  <c:v>3.9999999105930328E-2</c:v>
                </c:pt>
                <c:pt idx="16" formatCode="0%">
                  <c:v>0.10000000149011612</c:v>
                </c:pt>
              </c:numCache>
            </c:numRef>
          </c:val>
        </c:ser>
        <c:ser>
          <c:idx val="1"/>
          <c:order val="1"/>
          <c:tx>
            <c:strRef>
              <c:f>'[Rautavaaran vapaa-ajan kysely 2021_Perusraportti.xlsx]Kuinka tyytyväinen olet lii (4)'!$C$18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'[Rautavaaran vapaa-ajan kysely 2021_Perusraportti.xlsx]Kuinka tyytyväinen olet lii (4)'!$A$19:$A$35</c:f>
              <c:strCache>
                <c:ptCount val="17"/>
                <c:pt idx="0">
                  <c:v>Alakoulun liikuntasali</c:v>
                </c:pt>
                <c:pt idx="1">
                  <c:v>Frisbeegolfrata</c:v>
                </c:pt>
                <c:pt idx="2">
                  <c:v>Hiihtoladut</c:v>
                </c:pt>
                <c:pt idx="3">
                  <c:v>Jalkapallokenttä</c:v>
                </c:pt>
                <c:pt idx="4">
                  <c:v>Urheilukenttä</c:v>
                </c:pt>
                <c:pt idx="5">
                  <c:v>Kuntoladut</c:v>
                </c:pt>
                <c:pt idx="6">
                  <c:v>Luistelukenttä</c:v>
                </c:pt>
                <c:pt idx="7">
                  <c:v>Beach volley -kenttä</c:v>
                </c:pt>
                <c:pt idx="8">
                  <c:v>Monarin kuntosali</c:v>
                </c:pt>
                <c:pt idx="9">
                  <c:v>Monarin liikuntasali</c:v>
                </c:pt>
                <c:pt idx="10">
                  <c:v>Saarelan uimaranta</c:v>
                </c:pt>
                <c:pt idx="11">
                  <c:v>Retkeilyalueet</c:v>
                </c:pt>
                <c:pt idx="12">
                  <c:v>Senioripuisto</c:v>
                </c:pt>
                <c:pt idx="13">
                  <c:v>Voimatupa</c:v>
                </c:pt>
                <c:pt idx="14">
                  <c:v>Kävelytiet / teiden varret</c:v>
                </c:pt>
                <c:pt idx="15">
                  <c:v>Moottorikelkkareitit / vapaa-ajoalue</c:v>
                </c:pt>
                <c:pt idx="16">
                  <c:v>Muu, mikä?</c:v>
                </c:pt>
              </c:strCache>
            </c:strRef>
          </c:cat>
          <c:val>
            <c:numRef>
              <c:f>'[Rautavaaran vapaa-ajan kysely 2021_Perusraportti.xlsx]Kuinka tyytyväinen olet lii (4)'!$C$19:$C$35</c:f>
              <c:numCache>
                <c:formatCode>#.#%</c:formatCode>
                <c:ptCount val="17"/>
                <c:pt idx="0">
                  <c:v>0.1289999932050705</c:v>
                </c:pt>
                <c:pt idx="1">
                  <c:v>0.15199999511241913</c:v>
                </c:pt>
                <c:pt idx="2">
                  <c:v>2.9000001028180122E-2</c:v>
                </c:pt>
                <c:pt idx="3">
                  <c:v>0.14300000667572021</c:v>
                </c:pt>
                <c:pt idx="4">
                  <c:v>0.16700001060962677</c:v>
                </c:pt>
                <c:pt idx="5">
                  <c:v>7.6999999582767487E-2</c:v>
                </c:pt>
                <c:pt idx="6">
                  <c:v>0.10300000011920929</c:v>
                </c:pt>
                <c:pt idx="7">
                  <c:v>0.16700001060962677</c:v>
                </c:pt>
                <c:pt idx="8">
                  <c:v>5.4999999701976776E-2</c:v>
                </c:pt>
                <c:pt idx="9">
                  <c:v>5.9000000357627869E-2</c:v>
                </c:pt>
                <c:pt idx="10">
                  <c:v>9.6999995410442352E-2</c:v>
                </c:pt>
                <c:pt idx="11">
                  <c:v>7.2999998927116394E-2</c:v>
                </c:pt>
                <c:pt idx="12">
                  <c:v>7.6999999582767487E-2</c:v>
                </c:pt>
                <c:pt idx="13">
                  <c:v>0.11800000071525574</c:v>
                </c:pt>
                <c:pt idx="14">
                  <c:v>7.8000001609325409E-2</c:v>
                </c:pt>
                <c:pt idx="15">
                  <c:v>5.3000003099441528E-2</c:v>
                </c:pt>
                <c:pt idx="16">
                  <c:v>0.16700001060962677</c:v>
                </c:pt>
              </c:numCache>
            </c:numRef>
          </c:val>
        </c:ser>
        <c:ser>
          <c:idx val="2"/>
          <c:order val="2"/>
          <c:tx>
            <c:strRef>
              <c:f>'[Rautavaaran vapaa-ajan kysely 2021_Perusraportti.xlsx]Kuinka tyytyväinen olet lii (4)'!$D$18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'[Rautavaaran vapaa-ajan kysely 2021_Perusraportti.xlsx]Kuinka tyytyväinen olet lii (4)'!$A$19:$A$35</c:f>
              <c:strCache>
                <c:ptCount val="17"/>
                <c:pt idx="0">
                  <c:v>Alakoulun liikuntasali</c:v>
                </c:pt>
                <c:pt idx="1">
                  <c:v>Frisbeegolfrata</c:v>
                </c:pt>
                <c:pt idx="2">
                  <c:v>Hiihtoladut</c:v>
                </c:pt>
                <c:pt idx="3">
                  <c:v>Jalkapallokenttä</c:v>
                </c:pt>
                <c:pt idx="4">
                  <c:v>Urheilukenttä</c:v>
                </c:pt>
                <c:pt idx="5">
                  <c:v>Kuntoladut</c:v>
                </c:pt>
                <c:pt idx="6">
                  <c:v>Luistelukenttä</c:v>
                </c:pt>
                <c:pt idx="7">
                  <c:v>Beach volley -kenttä</c:v>
                </c:pt>
                <c:pt idx="8">
                  <c:v>Monarin kuntosali</c:v>
                </c:pt>
                <c:pt idx="9">
                  <c:v>Monarin liikuntasali</c:v>
                </c:pt>
                <c:pt idx="10">
                  <c:v>Saarelan uimaranta</c:v>
                </c:pt>
                <c:pt idx="11">
                  <c:v>Retkeilyalueet</c:v>
                </c:pt>
                <c:pt idx="12">
                  <c:v>Senioripuisto</c:v>
                </c:pt>
                <c:pt idx="13">
                  <c:v>Voimatupa</c:v>
                </c:pt>
                <c:pt idx="14">
                  <c:v>Kävelytiet / teiden varret</c:v>
                </c:pt>
                <c:pt idx="15">
                  <c:v>Moottorikelkkareitit / vapaa-ajoalue</c:v>
                </c:pt>
                <c:pt idx="16">
                  <c:v>Muu, mikä?</c:v>
                </c:pt>
              </c:strCache>
            </c:strRef>
          </c:cat>
          <c:val>
            <c:numRef>
              <c:f>'[Rautavaaran vapaa-ajan kysely 2021_Perusraportti.xlsx]Kuinka tyytyväinen olet lii (4)'!$D$19:$D$35</c:f>
              <c:numCache>
                <c:formatCode>#.#%</c:formatCode>
                <c:ptCount val="17"/>
                <c:pt idx="0">
                  <c:v>0.43500000238418579</c:v>
                </c:pt>
                <c:pt idx="1">
                  <c:v>0.45599997043609619</c:v>
                </c:pt>
                <c:pt idx="2">
                  <c:v>0.1080000028014183</c:v>
                </c:pt>
                <c:pt idx="3">
                  <c:v>0.31200000643730164</c:v>
                </c:pt>
                <c:pt idx="4">
                  <c:v>0.29499998688697815</c:v>
                </c:pt>
                <c:pt idx="5">
                  <c:v>0.25299999117851257</c:v>
                </c:pt>
                <c:pt idx="6">
                  <c:v>0.44900000095367432</c:v>
                </c:pt>
                <c:pt idx="7" formatCode="0%">
                  <c:v>0.43000000715255737</c:v>
                </c:pt>
                <c:pt idx="8">
                  <c:v>0.19799999892711639</c:v>
                </c:pt>
                <c:pt idx="9">
                  <c:v>0.25900000333786011</c:v>
                </c:pt>
                <c:pt idx="10">
                  <c:v>0.27899998426437378</c:v>
                </c:pt>
                <c:pt idx="11">
                  <c:v>0.11800000071525574</c:v>
                </c:pt>
                <c:pt idx="12">
                  <c:v>0.42299997806549072</c:v>
                </c:pt>
                <c:pt idx="13">
                  <c:v>0.35499998927116394</c:v>
                </c:pt>
                <c:pt idx="14">
                  <c:v>0.2720000147819519</c:v>
                </c:pt>
                <c:pt idx="15">
                  <c:v>0.38699999451637268</c:v>
                </c:pt>
                <c:pt idx="16">
                  <c:v>0.36599999666213989</c:v>
                </c:pt>
              </c:numCache>
            </c:numRef>
          </c:val>
        </c:ser>
        <c:ser>
          <c:idx val="3"/>
          <c:order val="3"/>
          <c:tx>
            <c:strRef>
              <c:f>'[Rautavaaran vapaa-ajan kysely 2021_Perusraportti.xlsx]Kuinka tyytyväinen olet lii (4)'!$E$18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'[Rautavaaran vapaa-ajan kysely 2021_Perusraportti.xlsx]Kuinka tyytyväinen olet lii (4)'!$A$19:$A$35</c:f>
              <c:strCache>
                <c:ptCount val="17"/>
                <c:pt idx="0">
                  <c:v>Alakoulun liikuntasali</c:v>
                </c:pt>
                <c:pt idx="1">
                  <c:v>Frisbeegolfrata</c:v>
                </c:pt>
                <c:pt idx="2">
                  <c:v>Hiihtoladut</c:v>
                </c:pt>
                <c:pt idx="3">
                  <c:v>Jalkapallokenttä</c:v>
                </c:pt>
                <c:pt idx="4">
                  <c:v>Urheilukenttä</c:v>
                </c:pt>
                <c:pt idx="5">
                  <c:v>Kuntoladut</c:v>
                </c:pt>
                <c:pt idx="6">
                  <c:v>Luistelukenttä</c:v>
                </c:pt>
                <c:pt idx="7">
                  <c:v>Beach volley -kenttä</c:v>
                </c:pt>
                <c:pt idx="8">
                  <c:v>Monarin kuntosali</c:v>
                </c:pt>
                <c:pt idx="9">
                  <c:v>Monarin liikuntasali</c:v>
                </c:pt>
                <c:pt idx="10">
                  <c:v>Saarelan uimaranta</c:v>
                </c:pt>
                <c:pt idx="11">
                  <c:v>Retkeilyalueet</c:v>
                </c:pt>
                <c:pt idx="12">
                  <c:v>Senioripuisto</c:v>
                </c:pt>
                <c:pt idx="13">
                  <c:v>Voimatupa</c:v>
                </c:pt>
                <c:pt idx="14">
                  <c:v>Kävelytiet / teiden varret</c:v>
                </c:pt>
                <c:pt idx="15">
                  <c:v>Moottorikelkkareitit / vapaa-ajoalue</c:v>
                </c:pt>
                <c:pt idx="16">
                  <c:v>Muu, mikä?</c:v>
                </c:pt>
              </c:strCache>
            </c:strRef>
          </c:cat>
          <c:val>
            <c:numRef>
              <c:f>'[Rautavaaran vapaa-ajan kysely 2021_Perusraportti.xlsx]Kuinka tyytyväinen olet lii (4)'!$E$19:$E$35</c:f>
              <c:numCache>
                <c:formatCode>0%</c:formatCode>
                <c:ptCount val="17"/>
                <c:pt idx="0" formatCode="#.#%">
                  <c:v>0.17700000107288361</c:v>
                </c:pt>
                <c:pt idx="1">
                  <c:v>0.23999999463558197</c:v>
                </c:pt>
                <c:pt idx="2" formatCode="#.#%">
                  <c:v>0.37299999594688416</c:v>
                </c:pt>
                <c:pt idx="3" formatCode="#.#%">
                  <c:v>0.36300000548362732</c:v>
                </c:pt>
                <c:pt idx="4" formatCode="#.#%">
                  <c:v>0.26899999380111694</c:v>
                </c:pt>
                <c:pt idx="5" formatCode="#.#%">
                  <c:v>0.31799998879432678</c:v>
                </c:pt>
                <c:pt idx="6" formatCode="#.#%">
                  <c:v>0.29499998688697815</c:v>
                </c:pt>
                <c:pt idx="7" formatCode="#.#%">
                  <c:v>0.15299999713897705</c:v>
                </c:pt>
                <c:pt idx="8" formatCode="#.#%">
                  <c:v>0.43900001049041748</c:v>
                </c:pt>
                <c:pt idx="9" formatCode="#.#%">
                  <c:v>0.38799998164176941</c:v>
                </c:pt>
                <c:pt idx="10" formatCode="#.#%">
                  <c:v>0.36599999666213989</c:v>
                </c:pt>
                <c:pt idx="11" formatCode="#.#%">
                  <c:v>0.44599997997283936</c:v>
                </c:pt>
                <c:pt idx="12" formatCode="#.#%">
                  <c:v>0.30799999833106995</c:v>
                </c:pt>
                <c:pt idx="13">
                  <c:v>0.25</c:v>
                </c:pt>
                <c:pt idx="14" formatCode="#.#%">
                  <c:v>0.45599997043609619</c:v>
                </c:pt>
                <c:pt idx="15" formatCode="#.#%">
                  <c:v>0.30700001120567322</c:v>
                </c:pt>
                <c:pt idx="16">
                  <c:v>0.10000000149011612</c:v>
                </c:pt>
              </c:numCache>
            </c:numRef>
          </c:val>
        </c:ser>
        <c:ser>
          <c:idx val="4"/>
          <c:order val="4"/>
          <c:tx>
            <c:strRef>
              <c:f>'[Rautavaaran vapaa-ajan kysely 2021_Perusraportti.xlsx]Kuinka tyytyväinen olet lii (4)'!$F$18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'[Rautavaaran vapaa-ajan kysely 2021_Perusraportti.xlsx]Kuinka tyytyväinen olet lii (4)'!$A$19:$A$35</c:f>
              <c:strCache>
                <c:ptCount val="17"/>
                <c:pt idx="0">
                  <c:v>Alakoulun liikuntasali</c:v>
                </c:pt>
                <c:pt idx="1">
                  <c:v>Frisbeegolfrata</c:v>
                </c:pt>
                <c:pt idx="2">
                  <c:v>Hiihtoladut</c:v>
                </c:pt>
                <c:pt idx="3">
                  <c:v>Jalkapallokenttä</c:v>
                </c:pt>
                <c:pt idx="4">
                  <c:v>Urheilukenttä</c:v>
                </c:pt>
                <c:pt idx="5">
                  <c:v>Kuntoladut</c:v>
                </c:pt>
                <c:pt idx="6">
                  <c:v>Luistelukenttä</c:v>
                </c:pt>
                <c:pt idx="7">
                  <c:v>Beach volley -kenttä</c:v>
                </c:pt>
                <c:pt idx="8">
                  <c:v>Monarin kuntosali</c:v>
                </c:pt>
                <c:pt idx="9">
                  <c:v>Monarin liikuntasali</c:v>
                </c:pt>
                <c:pt idx="10">
                  <c:v>Saarelan uimaranta</c:v>
                </c:pt>
                <c:pt idx="11">
                  <c:v>Retkeilyalueet</c:v>
                </c:pt>
                <c:pt idx="12">
                  <c:v>Senioripuisto</c:v>
                </c:pt>
                <c:pt idx="13">
                  <c:v>Voimatupa</c:v>
                </c:pt>
                <c:pt idx="14">
                  <c:v>Kävelytiet / teiden varret</c:v>
                </c:pt>
                <c:pt idx="15">
                  <c:v>Moottorikelkkareitit / vapaa-ajoalue</c:v>
                </c:pt>
                <c:pt idx="16">
                  <c:v>Muu, mikä?</c:v>
                </c:pt>
              </c:strCache>
            </c:strRef>
          </c:cat>
          <c:val>
            <c:numRef>
              <c:f>'[Rautavaaran vapaa-ajan kysely 2021_Perusraportti.xlsx]Kuinka tyytyväinen olet lii (4)'!$F$19:$F$35</c:f>
              <c:numCache>
                <c:formatCode>#.#%</c:formatCode>
                <c:ptCount val="17"/>
                <c:pt idx="0">
                  <c:v>0.15299999713897705</c:v>
                </c:pt>
                <c:pt idx="1">
                  <c:v>0.10100000351667404</c:v>
                </c:pt>
                <c:pt idx="2">
                  <c:v>0.460999995470047</c:v>
                </c:pt>
                <c:pt idx="3">
                  <c:v>0.14300000667572021</c:v>
                </c:pt>
                <c:pt idx="4">
                  <c:v>0.15399999916553497</c:v>
                </c:pt>
                <c:pt idx="5">
                  <c:v>0.3190000057220459</c:v>
                </c:pt>
                <c:pt idx="6">
                  <c:v>0.11500000208616257</c:v>
                </c:pt>
                <c:pt idx="7">
                  <c:v>0.11100000143051147</c:v>
                </c:pt>
                <c:pt idx="8">
                  <c:v>0.27500000596046448</c:v>
                </c:pt>
                <c:pt idx="9">
                  <c:v>0.24700000882148743</c:v>
                </c:pt>
                <c:pt idx="10">
                  <c:v>0.21500000357627869</c:v>
                </c:pt>
                <c:pt idx="11">
                  <c:v>0.3449999988079071</c:v>
                </c:pt>
                <c:pt idx="12">
                  <c:v>0.15399999916553497</c:v>
                </c:pt>
                <c:pt idx="13">
                  <c:v>0.2239999920129776</c:v>
                </c:pt>
                <c:pt idx="14">
                  <c:v>0.18400000035762787</c:v>
                </c:pt>
                <c:pt idx="15">
                  <c:v>0.21299999952316284</c:v>
                </c:pt>
                <c:pt idx="16">
                  <c:v>0.26700001955032349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546449312"/>
        <c:axId val="546448136"/>
      </c:barChart>
      <c:catAx>
        <c:axId val="546449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fi-FI"/>
          </a:p>
        </c:txPr>
        <c:crossAx val="546448136"/>
        <c:crosses val="autoZero"/>
        <c:auto val="1"/>
        <c:lblAlgn val="ctr"/>
        <c:lblOffset val="100"/>
        <c:noMultiLvlLbl val="0"/>
      </c:catAx>
      <c:valAx>
        <c:axId val="546448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.#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464493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93723928216076524"/>
          <c:y val="0.24992296680231857"/>
          <c:w val="4.5228537833443598E-2"/>
          <c:h val="0.3060742199627107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 dirty="0"/>
              <a:t>Rautavaaralaisten</a:t>
            </a:r>
            <a:r>
              <a:rPr lang="fi-FI" baseline="0" dirty="0"/>
              <a:t> liikkuminen </a:t>
            </a:r>
            <a:r>
              <a:rPr lang="fi-FI" baseline="0" dirty="0" smtClean="0"/>
              <a:t>viikossa (n=82)</a:t>
            </a:r>
            <a:endParaRPr lang="fi-FI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'[Rautavaaran vapaa-ajan kysely 2021_Perusraportti (1).xlsx]Kuinka monta tuntia liikut  (7)'!$A$19:$A$23</c:f>
              <c:strCache>
                <c:ptCount val="5"/>
                <c:pt idx="0">
                  <c:v>En liiku lainkaan</c:v>
                </c:pt>
                <c:pt idx="1">
                  <c:v>1-2 tuntia</c:v>
                </c:pt>
                <c:pt idx="2">
                  <c:v>3-4 tuntia</c:v>
                </c:pt>
                <c:pt idx="3">
                  <c:v>5-6 tuntia</c:v>
                </c:pt>
                <c:pt idx="4">
                  <c:v>7 tuntia tai yli</c:v>
                </c:pt>
              </c:strCache>
            </c:strRef>
          </c:cat>
          <c:val>
            <c:numRef>
              <c:f>'[Rautavaaran vapaa-ajan kysely 2021_Perusraportti (1).xlsx]Kuinka monta tuntia liikut  (7)'!$C$19:$C$23</c:f>
              <c:numCache>
                <c:formatCode>#.#%</c:formatCode>
                <c:ptCount val="5"/>
                <c:pt idx="0">
                  <c:v>2.4000000208616257E-2</c:v>
                </c:pt>
                <c:pt idx="1">
                  <c:v>0.12200000137090683</c:v>
                </c:pt>
                <c:pt idx="2">
                  <c:v>0.30500000715255737</c:v>
                </c:pt>
                <c:pt idx="3">
                  <c:v>0.31700000166893005</c:v>
                </c:pt>
                <c:pt idx="4">
                  <c:v>0.23200000822544098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49045928"/>
        <c:axId val="549043968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'[Rautavaaran vapaa-ajan kysely 2021_Perusraportti (1).xlsx]Kuinka monta tuntia liikut  (7)'!$A$19:$A$23</c15:sqref>
                        </c15:formulaRef>
                      </c:ext>
                    </c:extLst>
                    <c:strCache>
                      <c:ptCount val="5"/>
                      <c:pt idx="0">
                        <c:v>En liiku lainkaan</c:v>
                      </c:pt>
                      <c:pt idx="1">
                        <c:v>1-2 tuntia</c:v>
                      </c:pt>
                      <c:pt idx="2">
                        <c:v>3-4 tuntia</c:v>
                      </c:pt>
                      <c:pt idx="3">
                        <c:v>5-6 tuntia</c:v>
                      </c:pt>
                      <c:pt idx="4">
                        <c:v>7 tuntia tai yli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'[Rautavaaran vapaa-ajan kysely 2021_Perusraportti (1).xlsx]Kuinka monta tuntia liikut  (7)'!$B$19:$B$23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</c15:ser>
            </c15:filteredBarSeries>
          </c:ext>
        </c:extLst>
      </c:barChart>
      <c:catAx>
        <c:axId val="549045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49043968"/>
        <c:crosses val="autoZero"/>
        <c:auto val="1"/>
        <c:lblAlgn val="ctr"/>
        <c:lblOffset val="100"/>
        <c:noMultiLvlLbl val="0"/>
      </c:catAx>
      <c:valAx>
        <c:axId val="549043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.#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490459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330506" y="0"/>
            <a:ext cx="874295" cy="6858000"/>
          </a:xfrm>
          <a:prstGeom prst="rect">
            <a:avLst/>
          </a:prstGeom>
          <a:solidFill>
            <a:srgbClr val="1E2D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8" name="Kuva 7" descr="Kuva, joka sisältää kohteen musta, tumma, kannettava, valkoinen&#10;&#10;Kuvaus luotu automaattisesti">
            <a:extLst>
              <a:ext uri="{FF2B5EF4-FFF2-40B4-BE49-F238E27FC236}">
                <a16:creationId xmlns:a16="http://schemas.microsoft.com/office/drawing/2014/main" xmlns="" id="{FEFAF8AC-B43F-C240-9D1B-2BFF6FFCD3F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1123" y="196017"/>
            <a:ext cx="5796641" cy="253344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5330" y="4740707"/>
            <a:ext cx="12314614" cy="2142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115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626470" y="298450"/>
            <a:ext cx="995593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E204B"/>
                </a:solidFill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626470" y="1758950"/>
            <a:ext cx="995593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>
          <a:xfrm>
            <a:off x="1626470" y="6295230"/>
            <a:ext cx="2326405" cy="365125"/>
          </a:xfrm>
          <a:prstGeom prst="rect">
            <a:avLst/>
          </a:prstGeom>
        </p:spPr>
        <p:txBody>
          <a:bodyPr/>
          <a:lstStyle/>
          <a:p>
            <a:fld id="{61F5E0DA-39B0-4AA5-9DC9-DC45868533B1}" type="datetimeFigureOut">
              <a:rPr lang="fi-FI" smtClean="0"/>
              <a:t>9.6.2021</a:t>
            </a:fld>
            <a:endParaRPr lang="fi-FI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243140" y="6292847"/>
            <a:ext cx="2722590" cy="365125"/>
          </a:xfrm>
          <a:prstGeom prst="rect">
            <a:avLst/>
          </a:prstGeom>
        </p:spPr>
        <p:txBody>
          <a:bodyPr/>
          <a:lstStyle/>
          <a:p>
            <a:endParaRPr lang="fi-FI" dirty="0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255995" y="6292847"/>
            <a:ext cx="2326405" cy="365125"/>
          </a:xfrm>
          <a:prstGeom prst="rect">
            <a:avLst/>
          </a:prstGeom>
        </p:spPr>
        <p:txBody>
          <a:bodyPr/>
          <a:lstStyle/>
          <a:p>
            <a:fld id="{B428BE68-8007-4AA9-810E-63232C33B7FE}" type="slidenum">
              <a:rPr lang="fi-FI" smtClean="0"/>
              <a:t>‹#›</a:t>
            </a:fld>
            <a:endParaRPr lang="fi-FI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366842" y="0"/>
            <a:ext cx="874295" cy="6858000"/>
          </a:xfrm>
          <a:prstGeom prst="rect">
            <a:avLst/>
          </a:prstGeom>
          <a:solidFill>
            <a:srgbClr val="1E2D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87544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9602" y="365125"/>
            <a:ext cx="9854198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E204B"/>
                </a:solidFill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9602" y="1825625"/>
            <a:ext cx="9854198" cy="285634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499602" y="4681968"/>
            <a:ext cx="2081798" cy="365125"/>
          </a:xfrm>
          <a:prstGeom prst="rect">
            <a:avLst/>
          </a:prstGeom>
        </p:spPr>
        <p:txBody>
          <a:bodyPr/>
          <a:lstStyle/>
          <a:p>
            <a:fld id="{61F5E0DA-39B0-4AA5-9DC9-DC45868533B1}" type="datetimeFigureOut">
              <a:rPr lang="fi-FI" smtClean="0"/>
              <a:t>9.6.2021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700002" y="4681968"/>
            <a:ext cx="3122697" cy="365125"/>
          </a:xfrm>
          <a:prstGeom prst="rect">
            <a:avLst/>
          </a:prstGeom>
        </p:spPr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72002" y="4681968"/>
            <a:ext cx="2081798" cy="365125"/>
          </a:xfrm>
          <a:prstGeom prst="rect">
            <a:avLst/>
          </a:prstGeom>
        </p:spPr>
        <p:txBody>
          <a:bodyPr/>
          <a:lstStyle/>
          <a:p>
            <a:fld id="{B428BE68-8007-4AA9-810E-63232C33B7FE}" type="slidenum">
              <a:rPr lang="fi-FI" smtClean="0"/>
              <a:t>‹#›</a:t>
            </a:fld>
            <a:endParaRPr lang="fi-FI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312343" y="7453"/>
            <a:ext cx="874295" cy="6858000"/>
          </a:xfrm>
          <a:prstGeom prst="rect">
            <a:avLst/>
          </a:prstGeom>
          <a:solidFill>
            <a:srgbClr val="1E2D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5330" y="4740707"/>
            <a:ext cx="12314614" cy="2142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962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3060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8" r:id="rId2"/>
    <p:sldLayoutId id="214748368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/>
          <p:cNvSpPr txBox="1"/>
          <p:nvPr/>
        </p:nvSpPr>
        <p:spPr>
          <a:xfrm>
            <a:off x="2121407" y="3028229"/>
            <a:ext cx="8979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4000" dirty="0" smtClean="0">
                <a:latin typeface="Century Gothic" panose="020B0502020202020204" pitchFamily="34" charset="0"/>
              </a:rPr>
              <a:t>Vapaa-aikakysely 2021</a:t>
            </a:r>
            <a:endParaRPr lang="fi-FI" sz="4000" dirty="0">
              <a:latin typeface="Century Gothic" panose="020B0502020202020204" pitchFamily="34" charset="0"/>
            </a:endParaRPr>
          </a:p>
        </p:txBody>
      </p:sp>
      <p:sp>
        <p:nvSpPr>
          <p:cNvPr id="3" name="Tekstiruutu 2"/>
          <p:cNvSpPr txBox="1"/>
          <p:nvPr/>
        </p:nvSpPr>
        <p:spPr>
          <a:xfrm>
            <a:off x="4350899" y="4048421"/>
            <a:ext cx="45204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Kulttuuri- ja </a:t>
            </a:r>
            <a:r>
              <a:rPr lang="fi-FI" dirty="0" smtClean="0"/>
              <a:t>vapaa-aikakoordinaattori</a:t>
            </a:r>
            <a:endParaRPr lang="fi-FI" dirty="0" smtClean="0"/>
          </a:p>
          <a:p>
            <a:pPr algn="ctr"/>
            <a:r>
              <a:rPr lang="fi-FI" dirty="0" smtClean="0"/>
              <a:t>Inka Makkonen inka.makkonen@rautavaara.fi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56479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Vapaa-ajan viestintä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i-FI" sz="2000" dirty="0" smtClean="0"/>
              <a:t>Vastaajat löysivät tietoa kunnan toimintatarjonnasta pääasiassa </a:t>
            </a:r>
            <a:r>
              <a:rPr lang="fi-FI" sz="2000" b="1" dirty="0" smtClean="0"/>
              <a:t>kunnan kotisivuilta </a:t>
            </a:r>
            <a:r>
              <a:rPr lang="fi-FI" sz="2000" dirty="0" smtClean="0"/>
              <a:t>(69,4%, n=84) ja </a:t>
            </a:r>
            <a:r>
              <a:rPr lang="fi-FI" sz="2000" b="1" dirty="0" smtClean="0"/>
              <a:t>sosiaalisesta mediasta </a:t>
            </a:r>
            <a:r>
              <a:rPr lang="fi-FI" sz="2000" dirty="0" smtClean="0"/>
              <a:t>(68,6%, n=83). Myös lehti-ilmoitukset tavoittivat kuntalaisia (31,4%, n=38). </a:t>
            </a:r>
            <a:r>
              <a:rPr lang="fi-FI" sz="2000" b="1" dirty="0" smtClean="0"/>
              <a:t>Kuitenkaan </a:t>
            </a:r>
            <a:r>
              <a:rPr lang="fi-FI" sz="2000" b="1" dirty="0" smtClean="0"/>
              <a:t>6,6% vastaajista ei löydä tietoa kunnan toiminnasta. </a:t>
            </a:r>
            <a:r>
              <a:rPr lang="fi-FI" sz="2000" dirty="0" smtClean="0"/>
              <a:t>Tiedon tavoittamiseksi toivottiin </a:t>
            </a:r>
            <a:r>
              <a:rPr lang="fi-FI" sz="2000" dirty="0" err="1" smtClean="0"/>
              <a:t>kuntalaskirjettä</a:t>
            </a:r>
            <a:r>
              <a:rPr lang="fi-FI" sz="2000" dirty="0" smtClean="0"/>
              <a:t>, </a:t>
            </a:r>
            <a:r>
              <a:rPr lang="fi-FI" sz="2000" dirty="0" err="1" smtClean="0"/>
              <a:t>some</a:t>
            </a:r>
            <a:r>
              <a:rPr lang="fi-FI" sz="2000" dirty="0" smtClean="0"/>
              <a:t>-tiedotuksen lisäämistä sekä Monitoimitalon vuorojen </a:t>
            </a:r>
            <a:r>
              <a:rPr lang="fi-FI" sz="2000" dirty="0" err="1" smtClean="0"/>
              <a:t>esille</a:t>
            </a:r>
            <a:r>
              <a:rPr lang="fi-FI" sz="2000" dirty="0" err="1" smtClean="0"/>
              <a:t>laittoa</a:t>
            </a:r>
            <a:r>
              <a:rPr lang="fi-FI" sz="2000" dirty="0" smtClean="0"/>
              <a:t>.</a:t>
            </a:r>
          </a:p>
          <a:p>
            <a:r>
              <a:rPr lang="fi-FI" sz="2000" dirty="0"/>
              <a:t>Vastanneista vain </a:t>
            </a:r>
            <a:r>
              <a:rPr lang="fi-FI" sz="2000" b="1" dirty="0"/>
              <a:t>kaksi kolmesta </a:t>
            </a:r>
            <a:r>
              <a:rPr lang="fi-FI" sz="2000" dirty="0"/>
              <a:t>(65,5%, n=82) </a:t>
            </a:r>
            <a:r>
              <a:rPr lang="fi-FI" sz="2000" b="1" dirty="0"/>
              <a:t>oli kuullut Rautavaaran vapaaehtoisesta liikunta- ja </a:t>
            </a:r>
            <a:r>
              <a:rPr lang="fi-FI" sz="2000" b="1" dirty="0" smtClean="0"/>
              <a:t>ulkoilumaksusta</a:t>
            </a:r>
            <a:endParaRPr lang="fi-FI" sz="2000" dirty="0" smtClean="0"/>
          </a:p>
          <a:p>
            <a:endParaRPr lang="fi-FI" sz="1600" dirty="0" smtClean="0"/>
          </a:p>
          <a:p>
            <a:endParaRPr lang="fi-FI" sz="2000" dirty="0" smtClean="0"/>
          </a:p>
        </p:txBody>
      </p:sp>
    </p:spTree>
    <p:extLst>
      <p:ext uri="{BB962C8B-B14F-4D97-AF65-F5344CB8AC3E}">
        <p14:creationId xmlns:p14="http://schemas.microsoft.com/office/powerpoint/2010/main" val="401952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626470" y="266854"/>
            <a:ext cx="9955930" cy="780655"/>
          </a:xfrm>
        </p:spPr>
        <p:txBody>
          <a:bodyPr/>
          <a:lstStyle/>
          <a:p>
            <a:r>
              <a:rPr lang="fi-FI" dirty="0" smtClean="0"/>
              <a:t>Kulttuuritoiminta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2"/>
          </p:nvPr>
        </p:nvSpPr>
        <p:spPr>
          <a:xfrm>
            <a:off x="1695918" y="2175638"/>
            <a:ext cx="9955930" cy="4351338"/>
          </a:xfrm>
        </p:spPr>
        <p:txBody>
          <a:bodyPr/>
          <a:lstStyle/>
          <a:p>
            <a:r>
              <a:rPr lang="fi-FI" sz="2000" b="1" dirty="0" smtClean="0"/>
              <a:t>75% (n=78) vastaajista koki olevansa tyytyväisiä Rautavaaran </a:t>
            </a:r>
            <a:r>
              <a:rPr lang="fi-FI" sz="2000" b="1" dirty="0" smtClean="0"/>
              <a:t>kulttuuritoimintaan</a:t>
            </a:r>
            <a:endParaRPr lang="fi-FI" sz="2000" b="1" dirty="0"/>
          </a:p>
          <a:p>
            <a:r>
              <a:rPr lang="fi-FI" sz="2000" dirty="0" smtClean="0"/>
              <a:t>26% vastaajista kuitenkin koki olevansa tyytymätön</a:t>
            </a:r>
            <a:r>
              <a:rPr lang="fi-FI" sz="2000" b="1" dirty="0" smtClean="0"/>
              <a:t> </a:t>
            </a:r>
            <a:r>
              <a:rPr lang="fi-FI" sz="2000" dirty="0" smtClean="0"/>
              <a:t>kulttuuritoimintaan</a:t>
            </a:r>
          </a:p>
          <a:p>
            <a:pPr marL="457200" lvl="1" indent="0">
              <a:buNone/>
            </a:pPr>
            <a:r>
              <a:rPr lang="fi-FI" sz="1600" dirty="0" smtClean="0"/>
              <a:t>Syitä:</a:t>
            </a:r>
          </a:p>
          <a:p>
            <a:pPr lvl="1"/>
            <a:r>
              <a:rPr lang="fi-FI" sz="1600" dirty="0" smtClean="0"/>
              <a:t>Yksipuolisuus </a:t>
            </a:r>
          </a:p>
          <a:p>
            <a:pPr lvl="1"/>
            <a:r>
              <a:rPr lang="fi-FI" sz="1600" dirty="0" smtClean="0"/>
              <a:t>Kulttuuri liian vähän </a:t>
            </a:r>
            <a:r>
              <a:rPr lang="fi-FI" sz="1600" dirty="0" smtClean="0"/>
              <a:t>esillä</a:t>
            </a:r>
          </a:p>
          <a:p>
            <a:pPr lvl="1"/>
            <a:r>
              <a:rPr lang="fi-FI" sz="1600" dirty="0" smtClean="0"/>
              <a:t>Modernin kulttuuritoiminnan puuttuminen, digitaalisuus</a:t>
            </a:r>
            <a:endParaRPr lang="fi-FI" sz="1600" dirty="0"/>
          </a:p>
          <a:p>
            <a:r>
              <a:rPr lang="fi-FI" sz="2000" dirty="0" smtClean="0"/>
              <a:t>Toivomuksia </a:t>
            </a:r>
            <a:r>
              <a:rPr lang="fi-FI" sz="2000" dirty="0" smtClean="0"/>
              <a:t>kulttuuritoiminnan lisäämiseksi:</a:t>
            </a:r>
          </a:p>
          <a:p>
            <a:pPr lvl="1"/>
            <a:r>
              <a:rPr lang="fi-FI" sz="1600" dirty="0" smtClean="0"/>
              <a:t>Konsertit, tanssit, elokuvat, esitykset, </a:t>
            </a:r>
            <a:r>
              <a:rPr lang="fi-FI" sz="1600" dirty="0" smtClean="0"/>
              <a:t>retket, taiteilijavierailut, yhteisölliset tapahtumat (hevosharrastajien </a:t>
            </a:r>
            <a:r>
              <a:rPr lang="fi-FI" sz="1600" dirty="0" smtClean="0"/>
              <a:t>huomioonotto, </a:t>
            </a:r>
            <a:r>
              <a:rPr lang="fi-FI" sz="1600" dirty="0" err="1" smtClean="0"/>
              <a:t>cruising</a:t>
            </a:r>
            <a:r>
              <a:rPr lang="fi-FI" sz="1600" dirty="0" smtClean="0"/>
              <a:t>, ) </a:t>
            </a:r>
            <a:r>
              <a:rPr lang="fi-FI" sz="1600" dirty="0" smtClean="0"/>
              <a:t>kunnan toivotaan osallistuvan mm. artistihankintoihin, historia, digiyhteyksien </a:t>
            </a:r>
            <a:r>
              <a:rPr lang="fi-FI" sz="1600" dirty="0" smtClean="0"/>
              <a:t>kautta mukaan kulttuuritoimintaan, </a:t>
            </a:r>
            <a:r>
              <a:rPr lang="fi-FI" sz="1600" dirty="0" smtClean="0"/>
              <a:t>lentokentän </a:t>
            </a:r>
            <a:r>
              <a:rPr lang="fi-FI" sz="1600" dirty="0" smtClean="0"/>
              <a:t>hyödyntäminen, kulttuurimatkat, kylien harrastajien esittäytyminen, </a:t>
            </a:r>
            <a:endParaRPr lang="fi-FI" sz="1600" dirty="0" smtClean="0"/>
          </a:p>
          <a:p>
            <a:pPr lvl="1"/>
            <a:endParaRPr lang="fi-FI" sz="1600" dirty="0"/>
          </a:p>
          <a:p>
            <a:r>
              <a:rPr lang="fi-FI" sz="2000" dirty="0" smtClean="0"/>
              <a:t>Vastaajista </a:t>
            </a:r>
            <a:r>
              <a:rPr lang="fi-FI" sz="2000" b="1" dirty="0" smtClean="0"/>
              <a:t>39% (n=49) osallistuu usein, lähes aina Rautavaaran kulttuuri- ja yhteisötapahtumiin </a:t>
            </a:r>
            <a:endParaRPr lang="fi-FI" sz="2000" b="1" dirty="0" smtClean="0"/>
          </a:p>
        </p:txBody>
      </p:sp>
      <p:sp>
        <p:nvSpPr>
          <p:cNvPr id="4" name="Tekstiruutu 3"/>
          <p:cNvSpPr txBox="1"/>
          <p:nvPr/>
        </p:nvSpPr>
        <p:spPr>
          <a:xfrm>
            <a:off x="2972877" y="1343521"/>
            <a:ext cx="6753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i="1" dirty="0" smtClean="0"/>
              <a:t>”Pienelle kunnalle aika hyvä tarjonta, jos on kiinnostusta.” </a:t>
            </a:r>
            <a:endParaRPr lang="fi-FI" i="1" dirty="0"/>
          </a:p>
        </p:txBody>
      </p:sp>
    </p:spTree>
    <p:extLst>
      <p:ext uri="{BB962C8B-B14F-4D97-AF65-F5344CB8AC3E}">
        <p14:creationId xmlns:p14="http://schemas.microsoft.com/office/powerpoint/2010/main" val="217832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678557" y="246364"/>
            <a:ext cx="9955930" cy="1325563"/>
          </a:xfrm>
        </p:spPr>
        <p:txBody>
          <a:bodyPr/>
          <a:lstStyle/>
          <a:p>
            <a:r>
              <a:rPr lang="fi-FI" dirty="0" smtClean="0"/>
              <a:t>Kirjasto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2"/>
          </p:nvPr>
        </p:nvSpPr>
        <p:spPr>
          <a:xfrm>
            <a:off x="1678557" y="1446434"/>
            <a:ext cx="9955930" cy="4351338"/>
          </a:xfrm>
        </p:spPr>
        <p:txBody>
          <a:bodyPr/>
          <a:lstStyle/>
          <a:p>
            <a:r>
              <a:rPr lang="fi-FI" sz="2000" dirty="0" smtClean="0"/>
              <a:t>Kirjaston palveluihin oltiin tyytyväisiä</a:t>
            </a:r>
            <a:endParaRPr lang="fi-FI" sz="2000" dirty="0"/>
          </a:p>
          <a:p>
            <a:r>
              <a:rPr lang="fi-FI" sz="2000" dirty="0" smtClean="0"/>
              <a:t>Vastaajien </a:t>
            </a:r>
            <a:r>
              <a:rPr lang="fi-FI" sz="2000" dirty="0" smtClean="0"/>
              <a:t>tyytyväisyys kirjastopalveluihin asteikolla 1-5, </a:t>
            </a:r>
            <a:r>
              <a:rPr lang="fi-FI" sz="2000" dirty="0" smtClean="0"/>
              <a:t>jossa 1=erittäin </a:t>
            </a:r>
            <a:r>
              <a:rPr lang="fi-FI" sz="2000" dirty="0" smtClean="0"/>
              <a:t>tyytymätön ja 5= erittäin tyytyväinen</a:t>
            </a:r>
            <a:r>
              <a:rPr lang="fi-FI" sz="1600" dirty="0" smtClean="0"/>
              <a:t>:</a:t>
            </a:r>
            <a:endParaRPr lang="fi-FI" sz="1600" dirty="0" smtClean="0"/>
          </a:p>
          <a:p>
            <a:pPr lvl="1"/>
            <a:r>
              <a:rPr lang="fi-FI" sz="1600" dirty="0" smtClean="0"/>
              <a:t>Palveluajat ja omatoimiaika 	4,0</a:t>
            </a:r>
          </a:p>
          <a:p>
            <a:pPr lvl="1"/>
            <a:r>
              <a:rPr lang="fi-FI" sz="1600" dirty="0" smtClean="0"/>
              <a:t>Kirjakokoelma		3,9</a:t>
            </a:r>
          </a:p>
          <a:p>
            <a:pPr lvl="1"/>
            <a:r>
              <a:rPr lang="fi-FI" sz="1600" dirty="0" smtClean="0"/>
              <a:t>Lehdet			3,8</a:t>
            </a:r>
          </a:p>
          <a:p>
            <a:pPr lvl="1"/>
            <a:r>
              <a:rPr lang="fi-FI" sz="1600" dirty="0" smtClean="0"/>
              <a:t>Media-aineistot (CD &amp; DVD)	3,4</a:t>
            </a:r>
          </a:p>
          <a:p>
            <a:pPr lvl="1"/>
            <a:r>
              <a:rPr lang="fi-FI" sz="1600" dirty="0" smtClean="0"/>
              <a:t>Palvelut lukurajoitteisille	3,4</a:t>
            </a:r>
          </a:p>
          <a:p>
            <a:pPr lvl="1"/>
            <a:r>
              <a:rPr lang="fi-FI" sz="1600" dirty="0" smtClean="0"/>
              <a:t>Yleinen viihtyisyys </a:t>
            </a:r>
          </a:p>
          <a:p>
            <a:pPr marL="457200" lvl="1" indent="0">
              <a:buNone/>
            </a:pPr>
            <a:r>
              <a:rPr lang="fi-FI" sz="1600" dirty="0"/>
              <a:t> </a:t>
            </a:r>
            <a:r>
              <a:rPr lang="fi-FI" sz="1600" dirty="0" smtClean="0"/>
              <a:t>   pintaremontin jälkeen	3,9</a:t>
            </a:r>
            <a:endParaRPr lang="fi-FI" sz="1600" dirty="0"/>
          </a:p>
          <a:p>
            <a:pPr marL="457200" lvl="1" indent="0">
              <a:buNone/>
            </a:pPr>
            <a:endParaRPr lang="fi-FI" sz="1600" dirty="0" smtClean="0"/>
          </a:p>
          <a:p>
            <a:pPr marL="0" indent="0">
              <a:buNone/>
            </a:pPr>
            <a:r>
              <a:rPr lang="fi-FI" sz="2000" dirty="0" smtClean="0"/>
              <a:t>Avoimissa vastauksissa arvioitiin </a:t>
            </a:r>
            <a:r>
              <a:rPr lang="fi-FI" sz="2000" b="1" dirty="0" smtClean="0"/>
              <a:t>asiakaspalvelu erittäin hyväksi, toivottiin e-kirjoja ja </a:t>
            </a:r>
            <a:r>
              <a:rPr lang="fi-FI" sz="2000" b="1" dirty="0" smtClean="0"/>
              <a:t>kirjaston </a:t>
            </a:r>
            <a:r>
              <a:rPr lang="fi-FI" sz="2000" b="1" dirty="0" smtClean="0"/>
              <a:t>valojen uusimista. </a:t>
            </a:r>
            <a:r>
              <a:rPr lang="fi-FI" sz="2000" dirty="0" smtClean="0"/>
              <a:t>Kehittämisideoita mainittiin seuraavasti:</a:t>
            </a:r>
          </a:p>
          <a:p>
            <a:pPr lvl="1"/>
            <a:r>
              <a:rPr lang="fi-FI" sz="1600" dirty="0" smtClean="0"/>
              <a:t>Omatoimikirjaston viikonloppuaukiolo, yleisten tilojen viihtyvyyden lisääminen</a:t>
            </a:r>
          </a:p>
        </p:txBody>
      </p:sp>
    </p:spTree>
    <p:extLst>
      <p:ext uri="{BB962C8B-B14F-4D97-AF65-F5344CB8AC3E}">
        <p14:creationId xmlns:p14="http://schemas.microsoft.com/office/powerpoint/2010/main" val="205780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19068" y="304237"/>
            <a:ext cx="9955930" cy="1325563"/>
          </a:xfrm>
        </p:spPr>
        <p:txBody>
          <a:bodyPr/>
          <a:lstStyle/>
          <a:p>
            <a:r>
              <a:rPr lang="fi-FI" dirty="0" smtClean="0"/>
              <a:t>Rautavaaran vahvuudet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2"/>
          </p:nvPr>
        </p:nvSpPr>
        <p:spPr>
          <a:xfrm>
            <a:off x="1626470" y="2359532"/>
            <a:ext cx="9955930" cy="4351338"/>
          </a:xfrm>
        </p:spPr>
        <p:txBody>
          <a:bodyPr/>
          <a:lstStyle/>
          <a:p>
            <a:pPr lvl="1"/>
            <a:r>
              <a:rPr lang="fi-FI" sz="2000" dirty="0" smtClean="0"/>
              <a:t>Luonto -  maisemat, puhdas ilma, runsaat vesistöt ja korkeat vaarat, erämaat ja suoluonto</a:t>
            </a:r>
          </a:p>
          <a:p>
            <a:pPr lvl="1"/>
            <a:r>
              <a:rPr lang="fi-FI" sz="2000" dirty="0" smtClean="0"/>
              <a:t>Rauha</a:t>
            </a:r>
            <a:r>
              <a:rPr lang="fi-FI" sz="2000" dirty="0" smtClean="0"/>
              <a:t>, hiljaisuus</a:t>
            </a:r>
          </a:p>
          <a:p>
            <a:pPr lvl="1"/>
            <a:r>
              <a:rPr lang="fi-FI" sz="2000" dirty="0" smtClean="0"/>
              <a:t>Turvallisuus</a:t>
            </a:r>
          </a:p>
          <a:p>
            <a:pPr lvl="1"/>
            <a:r>
              <a:rPr lang="fi-FI" sz="2000" dirty="0" smtClean="0"/>
              <a:t>Vapaus</a:t>
            </a:r>
            <a:endParaRPr lang="fi-FI" sz="2000" dirty="0" smtClean="0"/>
          </a:p>
          <a:p>
            <a:pPr lvl="1"/>
            <a:r>
              <a:rPr lang="fi-FI" sz="2000" dirty="0" smtClean="0"/>
              <a:t>Rautavaaralaiset ihmiset – puheliasuus, ystävällisyys ja lupsakkuus</a:t>
            </a:r>
          </a:p>
          <a:p>
            <a:pPr lvl="1"/>
            <a:r>
              <a:rPr lang="fi-FI" sz="2000" dirty="0" smtClean="0"/>
              <a:t>Omalaatuinen kulttuuri</a:t>
            </a:r>
          </a:p>
          <a:p>
            <a:pPr lvl="1"/>
            <a:r>
              <a:rPr lang="fi-FI" sz="2000" dirty="0" smtClean="0"/>
              <a:t>Liikuntapaikat</a:t>
            </a:r>
          </a:p>
          <a:p>
            <a:pPr lvl="1"/>
            <a:r>
              <a:rPr lang="fi-FI" sz="2000" dirty="0" smtClean="0"/>
              <a:t>Kuvausmahdollisuudet</a:t>
            </a:r>
          </a:p>
          <a:p>
            <a:pPr lvl="1"/>
            <a:endParaRPr lang="fi-FI" dirty="0" smtClean="0"/>
          </a:p>
          <a:p>
            <a:pPr lvl="1"/>
            <a:endParaRPr lang="fi-FI" dirty="0" smtClean="0"/>
          </a:p>
        </p:txBody>
      </p:sp>
      <p:sp>
        <p:nvSpPr>
          <p:cNvPr id="4" name="Tekstiruutu 3"/>
          <p:cNvSpPr txBox="1"/>
          <p:nvPr/>
        </p:nvSpPr>
        <p:spPr>
          <a:xfrm>
            <a:off x="2391507" y="1535760"/>
            <a:ext cx="7504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i="1" dirty="0" smtClean="0"/>
              <a:t>”Täällä aina asuneena parempaa paikkaa ei vain ole olemassa.”</a:t>
            </a:r>
            <a:endParaRPr lang="fi-FI" i="1" dirty="0"/>
          </a:p>
        </p:txBody>
      </p:sp>
    </p:spTree>
    <p:extLst>
      <p:ext uri="{BB962C8B-B14F-4D97-AF65-F5344CB8AC3E}">
        <p14:creationId xmlns:p14="http://schemas.microsoft.com/office/powerpoint/2010/main" val="24144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Johtopäätökset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2"/>
          </p:nvPr>
        </p:nvSpPr>
        <p:spPr>
          <a:xfrm>
            <a:off x="1626470" y="1758949"/>
            <a:ext cx="9955930" cy="3426509"/>
          </a:xfrm>
        </p:spPr>
        <p:txBody>
          <a:bodyPr/>
          <a:lstStyle/>
          <a:p>
            <a:r>
              <a:rPr lang="fi-FI" sz="2000" dirty="0" smtClean="0"/>
              <a:t>Vapaa-aikakyselyn avulla </a:t>
            </a:r>
            <a:r>
              <a:rPr lang="fi-FI" sz="2000" b="1" dirty="0" smtClean="0"/>
              <a:t>saatiin arvokasta tietoa </a:t>
            </a:r>
            <a:r>
              <a:rPr lang="fi-FI" sz="2000" dirty="0" smtClean="0"/>
              <a:t>vapaa-aikapalveluihin liittyvistä kokemuksista ja tuloksia tullaan hyödyntämään kehittämistyössä. </a:t>
            </a:r>
          </a:p>
          <a:p>
            <a:r>
              <a:rPr lang="fi-FI" sz="2000" dirty="0" smtClean="0"/>
              <a:t>Esimerkiksi </a:t>
            </a:r>
            <a:r>
              <a:rPr lang="fi-FI" sz="2000" b="1" dirty="0" smtClean="0"/>
              <a:t>etätoiminnan, viestinnän ja liikuntapaikkojen kehittämisen tarve </a:t>
            </a:r>
            <a:r>
              <a:rPr lang="fi-FI" sz="2000" dirty="0" smtClean="0"/>
              <a:t>nousivat esille, jotka on syytä ottaa huomioon tulevaisuudessa.</a:t>
            </a:r>
          </a:p>
          <a:p>
            <a:r>
              <a:rPr lang="fi-FI" sz="2000" dirty="0" smtClean="0"/>
              <a:t>Osaan kehittämisideoista ollaan jo ehditty vastaamaan, mm. kirjaston e-aineistot saatavilla 4/2021 alkaen.</a:t>
            </a:r>
          </a:p>
          <a:p>
            <a:r>
              <a:rPr lang="fi-FI" sz="2000" dirty="0" smtClean="0"/>
              <a:t>Yli 66-vuotiaiden vastaajien osuus oli pieni (19kpl). Mahdollisuuksien mukaan toteutetaan erillinen vapaa-aikakysely myös heille, jolloin heidän tavoittamiseen tulee panostaa jotta vastauksia saataisiin riittävästi.</a:t>
            </a:r>
          </a:p>
          <a:p>
            <a:endParaRPr lang="fi-FI" sz="2000" dirty="0" smtClean="0"/>
          </a:p>
          <a:p>
            <a:endParaRPr lang="fi-FI" sz="1600" dirty="0"/>
          </a:p>
        </p:txBody>
      </p:sp>
    </p:spTree>
    <p:extLst>
      <p:ext uri="{BB962C8B-B14F-4D97-AF65-F5344CB8AC3E}">
        <p14:creationId xmlns:p14="http://schemas.microsoft.com/office/powerpoint/2010/main" val="175201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Kyselyn tarve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i-FI" sz="2000" dirty="0" smtClean="0"/>
              <a:t>Rautavaaran kunnan kulttuuri- ja vapaa-aikapalveluita järjesteltiin uudelleen vuoden 2021 alussa</a:t>
            </a:r>
          </a:p>
          <a:p>
            <a:r>
              <a:rPr lang="fi-FI" sz="2000" dirty="0" smtClean="0"/>
              <a:t>Toimintaa suunniteltaessa </a:t>
            </a:r>
            <a:r>
              <a:rPr lang="fi-FI" sz="2000" b="1" dirty="0" smtClean="0"/>
              <a:t>haluttiin </a:t>
            </a:r>
            <a:r>
              <a:rPr lang="fi-FI" sz="2000" b="1" dirty="0" smtClean="0"/>
              <a:t>kartoittaa kokemuksia vapaa-aikapalveluista sekä niiden kehittämistarpeista</a:t>
            </a:r>
          </a:p>
          <a:p>
            <a:r>
              <a:rPr lang="fi-FI" sz="2000" dirty="0" smtClean="0"/>
              <a:t>Kyselyn avulla kartoitettiin kokemuksia mm. liikuntapaikoista, kulttuuritoiminnasta, tapahtumista ja kunnan hyvinvoinnin ja terveyden edistämistyön näkökulmasta kysyttiin myös liikuntatottumuksia</a:t>
            </a:r>
            <a:endParaRPr lang="fi-FI" sz="2000" dirty="0" smtClean="0"/>
          </a:p>
          <a:p>
            <a:r>
              <a:rPr lang="fi-FI" sz="2000" dirty="0" smtClean="0"/>
              <a:t>Kysely </a:t>
            </a:r>
            <a:r>
              <a:rPr lang="fi-FI" sz="2000" dirty="0" smtClean="0"/>
              <a:t>toteutettiin ajalla </a:t>
            </a:r>
            <a:r>
              <a:rPr lang="fi-FI" sz="2000" dirty="0" smtClean="0"/>
              <a:t>17.2.-</a:t>
            </a:r>
            <a:r>
              <a:rPr lang="fi-FI" sz="2000" dirty="0" smtClean="0"/>
              <a:t>21.3.2021 verkossa sekä paperiversiona, jota oli jaossa kunnantalon neuvonnassa sekä kirjastossa</a:t>
            </a:r>
            <a:endParaRPr lang="fi-FI" sz="2000" dirty="0" smtClean="0"/>
          </a:p>
          <a:p>
            <a:r>
              <a:rPr lang="fi-FI" sz="2000" dirty="0" smtClean="0"/>
              <a:t>Vastanneiden kesken arvottiin 3 x 20€ lahjakorttia Rautavaaran leipomolle</a:t>
            </a:r>
          </a:p>
        </p:txBody>
      </p:sp>
    </p:spTree>
    <p:extLst>
      <p:ext uri="{BB962C8B-B14F-4D97-AF65-F5344CB8AC3E}">
        <p14:creationId xmlns:p14="http://schemas.microsoft.com/office/powerpoint/2010/main" val="109918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Vastaajien t</a:t>
            </a:r>
            <a:r>
              <a:rPr lang="fi-FI" dirty="0" smtClean="0"/>
              <a:t>austatiedot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2"/>
          </p:nvPr>
        </p:nvSpPr>
        <p:spPr>
          <a:xfrm>
            <a:off x="1626469" y="1511815"/>
            <a:ext cx="13040875" cy="4351338"/>
          </a:xfrm>
        </p:spPr>
        <p:txBody>
          <a:bodyPr/>
          <a:lstStyle/>
          <a:p>
            <a:r>
              <a:rPr lang="fi-FI" sz="2000" dirty="0" smtClean="0"/>
              <a:t>Vastaajien kokonaismäärä </a:t>
            </a:r>
            <a:r>
              <a:rPr lang="fi-FI" sz="2000" b="1" dirty="0" smtClean="0"/>
              <a:t>126 </a:t>
            </a:r>
            <a:r>
              <a:rPr lang="fi-FI" sz="2000" b="1" dirty="0" smtClean="0"/>
              <a:t>kpl</a:t>
            </a:r>
          </a:p>
          <a:p>
            <a:endParaRPr lang="fi-FI" sz="2000" b="1" dirty="0" smtClean="0"/>
          </a:p>
          <a:p>
            <a:r>
              <a:rPr lang="fi-FI" sz="2000" dirty="0" smtClean="0"/>
              <a:t>Vastaajien ikä </a:t>
            </a:r>
          </a:p>
          <a:p>
            <a:pPr lvl="1"/>
            <a:r>
              <a:rPr lang="fi-FI" sz="1600" dirty="0" smtClean="0"/>
              <a:t>0-15 –vuotta </a:t>
            </a:r>
            <a:r>
              <a:rPr lang="fi-FI" sz="1600" dirty="0" smtClean="0"/>
              <a:t>	0</a:t>
            </a:r>
            <a:r>
              <a:rPr lang="fi-FI" sz="1600" dirty="0" smtClean="0"/>
              <a:t>%, </a:t>
            </a:r>
            <a:r>
              <a:rPr lang="fi-FI" sz="1600" dirty="0" smtClean="0"/>
              <a:t>	n=0 </a:t>
            </a:r>
            <a:r>
              <a:rPr lang="fi-FI" sz="1600" dirty="0"/>
              <a:t> </a:t>
            </a:r>
            <a:r>
              <a:rPr lang="fi-FI" sz="1600" dirty="0" smtClean="0"/>
              <a:t>(</a:t>
            </a:r>
            <a:r>
              <a:rPr lang="fi-FI" sz="1600" dirty="0" smtClean="0"/>
              <a:t>lapsille ja nuorille toteutettiin oma kysely </a:t>
            </a:r>
            <a:r>
              <a:rPr lang="fi-FI" sz="1600" dirty="0" smtClean="0"/>
              <a:t>aikaisemmin </a:t>
            </a:r>
            <a:r>
              <a:rPr lang="fi-FI" sz="1600" dirty="0" smtClean="0"/>
              <a:t>talvella)</a:t>
            </a:r>
          </a:p>
          <a:p>
            <a:pPr lvl="1"/>
            <a:r>
              <a:rPr lang="fi-FI" sz="1600" dirty="0" smtClean="0"/>
              <a:t>16-29 –vuotta 	12 %, 	n=15</a:t>
            </a:r>
          </a:p>
          <a:p>
            <a:pPr lvl="1"/>
            <a:r>
              <a:rPr lang="fi-FI" sz="1600" dirty="0" smtClean="0"/>
              <a:t>30-45 -vuotta 	31,2%, 	n=39</a:t>
            </a:r>
          </a:p>
          <a:p>
            <a:pPr lvl="1"/>
            <a:r>
              <a:rPr lang="fi-FI" sz="1600" dirty="0" smtClean="0"/>
              <a:t>46-65 –vuotta 	41,6%, 	n=52</a:t>
            </a:r>
          </a:p>
          <a:p>
            <a:pPr lvl="1"/>
            <a:r>
              <a:rPr lang="fi-FI" sz="1600" dirty="0" smtClean="0"/>
              <a:t>66-100+ -vuotta 	15,2%, 	n=19</a:t>
            </a:r>
          </a:p>
          <a:p>
            <a:pPr marL="457200" lvl="1" indent="0">
              <a:buNone/>
            </a:pPr>
            <a:endParaRPr lang="fi-FI" sz="2000" dirty="0" smtClean="0"/>
          </a:p>
          <a:p>
            <a:r>
              <a:rPr lang="fi-FI" sz="2000" dirty="0" smtClean="0"/>
              <a:t>Vastaajista </a:t>
            </a:r>
          </a:p>
          <a:p>
            <a:pPr lvl="1"/>
            <a:r>
              <a:rPr lang="fi-FI" sz="1600" dirty="0" smtClean="0"/>
              <a:t>Rautavaaralaisia 		66% 	n=82</a:t>
            </a:r>
          </a:p>
          <a:p>
            <a:pPr lvl="1"/>
            <a:r>
              <a:rPr lang="fi-FI" sz="1600" dirty="0" smtClean="0"/>
              <a:t>Ei asu, mutta vierailee usein	33,6%	n=42</a:t>
            </a:r>
          </a:p>
          <a:p>
            <a:pPr lvl="1"/>
            <a:r>
              <a:rPr lang="fi-FI" sz="1600" dirty="0" smtClean="0"/>
              <a:t>Haluaa kertoa näkemyksensä	0,8%	n=1</a:t>
            </a:r>
          </a:p>
        </p:txBody>
      </p:sp>
    </p:spTree>
    <p:extLst>
      <p:ext uri="{BB962C8B-B14F-4D97-AF65-F5344CB8AC3E}">
        <p14:creationId xmlns:p14="http://schemas.microsoft.com/office/powerpoint/2010/main" val="151546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Liikuntapaikat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2"/>
          </p:nvPr>
        </p:nvSpPr>
        <p:spPr>
          <a:xfrm>
            <a:off x="1626470" y="1120493"/>
            <a:ext cx="9955930" cy="2028506"/>
          </a:xfrm>
        </p:spPr>
        <p:txBody>
          <a:bodyPr/>
          <a:lstStyle/>
          <a:p>
            <a:r>
              <a:rPr lang="fi-FI" sz="2000" dirty="0" smtClean="0"/>
              <a:t>Suosituimpia ja eniten käytetyimpi</a:t>
            </a:r>
            <a:r>
              <a:rPr lang="fi-FI" sz="2000" dirty="0"/>
              <a:t>ä</a:t>
            </a:r>
            <a:r>
              <a:rPr lang="fi-FI" sz="2000" dirty="0" smtClean="0"/>
              <a:t> liikuntapaikkoja </a:t>
            </a:r>
            <a:r>
              <a:rPr lang="fi-FI" sz="2000" b="1" dirty="0" smtClean="0"/>
              <a:t>kävelytiet ja teiden varret, hiihtoladut</a:t>
            </a:r>
            <a:r>
              <a:rPr lang="fi-FI" sz="2000" b="1" dirty="0"/>
              <a:t> </a:t>
            </a:r>
            <a:r>
              <a:rPr lang="fi-FI" sz="2000" b="1" dirty="0" smtClean="0"/>
              <a:t>ja retkeilyalueet</a:t>
            </a:r>
          </a:p>
          <a:p>
            <a:r>
              <a:rPr lang="fi-FI" sz="2000" dirty="0" smtClean="0"/>
              <a:t>Liikuntapaikat, joihin vastaajat </a:t>
            </a:r>
            <a:r>
              <a:rPr lang="fi-FI" sz="2000" b="1" dirty="0" smtClean="0"/>
              <a:t>kaikkein tyytyväisimpiä </a:t>
            </a:r>
            <a:r>
              <a:rPr lang="fi-FI" sz="2000" dirty="0" smtClean="0"/>
              <a:t>asteikolla 1-5, olivat hiihtoladut (ka 4,2), retkeilyalueet (ka 4,0) ja kuntosali (ka 3,9).</a:t>
            </a:r>
          </a:p>
          <a:p>
            <a:r>
              <a:rPr lang="fi-FI" sz="2000" b="1" dirty="0" smtClean="0"/>
              <a:t>Tyytymättömimpiä</a:t>
            </a:r>
            <a:r>
              <a:rPr lang="fi-FI" sz="2000" dirty="0" smtClean="0"/>
              <a:t> vastaajat olivat </a:t>
            </a:r>
            <a:r>
              <a:rPr lang="fi-FI" sz="2000" dirty="0" err="1" smtClean="0"/>
              <a:t>beach</a:t>
            </a:r>
            <a:r>
              <a:rPr lang="fi-FI" sz="2000" dirty="0" smtClean="0"/>
              <a:t> volley –kenttään (ka 2,9) ja ala-koulun liikuntasaliin (ka 3,1</a:t>
            </a:r>
            <a:r>
              <a:rPr lang="fi-FI" sz="2000" dirty="0" smtClean="0"/>
              <a:t>)</a:t>
            </a:r>
          </a:p>
          <a:p>
            <a:endParaRPr lang="fi-FI" sz="2000" dirty="0" smtClean="0"/>
          </a:p>
          <a:p>
            <a:endParaRPr lang="fi-FI" sz="2000" dirty="0"/>
          </a:p>
        </p:txBody>
      </p:sp>
      <p:graphicFrame>
        <p:nvGraphicFramePr>
          <p:cNvPr id="4" name="Kaavi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3136976"/>
              </p:ext>
            </p:extLst>
          </p:nvPr>
        </p:nvGraphicFramePr>
        <p:xfrm>
          <a:off x="3532903" y="3338372"/>
          <a:ext cx="5795058" cy="34465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178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Kehitysideoita liikuntapaikkoihin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2"/>
          </p:nvPr>
        </p:nvSpPr>
        <p:spPr>
          <a:xfrm>
            <a:off x="1577776" y="2456777"/>
            <a:ext cx="4461292" cy="4989942"/>
          </a:xfrm>
        </p:spPr>
        <p:txBody>
          <a:bodyPr/>
          <a:lstStyle/>
          <a:p>
            <a:r>
              <a:rPr lang="fi-FI" sz="1000" b="1" dirty="0" smtClean="0"/>
              <a:t>Kuntosalille:</a:t>
            </a:r>
          </a:p>
          <a:p>
            <a:pPr lvl="1"/>
            <a:r>
              <a:rPr lang="fi-FI" sz="1000" dirty="0" smtClean="0"/>
              <a:t>Juoksumatto, uusia laitteita, etu/takareisilaite</a:t>
            </a:r>
            <a:endParaRPr lang="fi-FI" sz="1000" dirty="0" smtClean="0"/>
          </a:p>
          <a:p>
            <a:pPr lvl="1"/>
            <a:r>
              <a:rPr lang="fi-FI" sz="1000" dirty="0" smtClean="0"/>
              <a:t>Ohjaaja</a:t>
            </a:r>
          </a:p>
          <a:p>
            <a:pPr lvl="1"/>
            <a:r>
              <a:rPr lang="fi-FI" sz="1000" dirty="0" smtClean="0"/>
              <a:t>Lisätilaa </a:t>
            </a:r>
            <a:r>
              <a:rPr lang="fi-FI" sz="1000" dirty="0" smtClean="0"/>
              <a:t>ja laitteiden sijoittelu järkevämmin</a:t>
            </a:r>
          </a:p>
          <a:p>
            <a:pPr lvl="1"/>
            <a:r>
              <a:rPr lang="fi-FI" sz="1000" dirty="0" smtClean="0"/>
              <a:t>Ulkosali</a:t>
            </a:r>
            <a:endParaRPr lang="fi-FI" sz="1000" dirty="0"/>
          </a:p>
          <a:p>
            <a:r>
              <a:rPr lang="fi-FI" sz="1000" b="1" dirty="0" smtClean="0"/>
              <a:t>Leikkipuisto</a:t>
            </a:r>
          </a:p>
          <a:p>
            <a:pPr lvl="1"/>
            <a:r>
              <a:rPr lang="fi-FI" sz="1000" dirty="0" smtClean="0"/>
              <a:t>Uusia laitteita lapsille, uusi puisto</a:t>
            </a:r>
          </a:p>
          <a:p>
            <a:r>
              <a:rPr lang="fi-FI" sz="1000" b="1" dirty="0" smtClean="0"/>
              <a:t>Saarelan </a:t>
            </a:r>
            <a:r>
              <a:rPr lang="fi-FI" sz="1000" b="1" dirty="0" smtClean="0"/>
              <a:t>lenkin ja sillan </a:t>
            </a:r>
            <a:r>
              <a:rPr lang="fi-FI" sz="1000" dirty="0" smtClean="0"/>
              <a:t>kunnostus (useita </a:t>
            </a:r>
            <a:r>
              <a:rPr lang="fi-FI" sz="1000" dirty="0" smtClean="0"/>
              <a:t>mainintoja)</a:t>
            </a:r>
          </a:p>
          <a:p>
            <a:r>
              <a:rPr lang="fi-FI" sz="1000" b="1" dirty="0" smtClean="0"/>
              <a:t>Avantouintipaikka Saarelan rantaan </a:t>
            </a:r>
            <a:r>
              <a:rPr lang="fi-FI" sz="1000" dirty="0" smtClean="0"/>
              <a:t>(useita mainintoja)</a:t>
            </a:r>
            <a:endParaRPr lang="fi-FI" sz="1000" b="1" dirty="0" smtClean="0"/>
          </a:p>
          <a:p>
            <a:r>
              <a:rPr lang="fi-FI" sz="1000" b="1" dirty="0" smtClean="0"/>
              <a:t>Monitoimitalon </a:t>
            </a:r>
            <a:r>
              <a:rPr lang="fi-FI" sz="1000" dirty="0" smtClean="0"/>
              <a:t>sisäilma kuiva</a:t>
            </a:r>
            <a:endParaRPr lang="fi-FI" sz="1000" b="1" dirty="0"/>
          </a:p>
          <a:p>
            <a:r>
              <a:rPr lang="fi-FI" sz="1000" b="1" dirty="0" smtClean="0"/>
              <a:t>Urheilukentän ympäristö </a:t>
            </a:r>
          </a:p>
          <a:p>
            <a:pPr lvl="1"/>
            <a:r>
              <a:rPr lang="fi-FI" sz="1000" dirty="0" smtClean="0"/>
              <a:t>Luistelukoppi, luisteluradan </a:t>
            </a:r>
            <a:r>
              <a:rPr lang="fi-FI" sz="1000" dirty="0" smtClean="0"/>
              <a:t>tiheämpi </a:t>
            </a:r>
            <a:r>
              <a:rPr lang="fi-FI" sz="1000" dirty="0" smtClean="0"/>
              <a:t>jäädyttäminen, jääkiekkokaukalo kesäisin koirien ulkoilutukseen </a:t>
            </a:r>
            <a:endParaRPr lang="fi-FI" sz="1000" dirty="0" smtClean="0"/>
          </a:p>
          <a:p>
            <a:pPr lvl="1"/>
            <a:r>
              <a:rPr lang="fi-FI" sz="1000" dirty="0" smtClean="0"/>
              <a:t>Verkot pois maaleista talvisin &gt; </a:t>
            </a:r>
            <a:r>
              <a:rPr lang="fi-FI" sz="1000" dirty="0" err="1" smtClean="0"/>
              <a:t>eläintesuojelu</a:t>
            </a:r>
            <a:endParaRPr lang="fi-FI" sz="1000" dirty="0" smtClean="0"/>
          </a:p>
          <a:p>
            <a:pPr lvl="1"/>
            <a:r>
              <a:rPr lang="fi-FI" sz="1000" dirty="0" smtClean="0"/>
              <a:t>Kentän kunnostus, nurmi rehottaa ja katsomot </a:t>
            </a:r>
            <a:r>
              <a:rPr lang="fi-FI" sz="1000" dirty="0" smtClean="0"/>
              <a:t>vinot</a:t>
            </a:r>
          </a:p>
          <a:p>
            <a:pPr lvl="1"/>
            <a:r>
              <a:rPr lang="fi-FI" sz="1000" dirty="0" smtClean="0"/>
              <a:t>Jalkapallokentälle matala aita Pappilanmäen puoleiselle reunalle &gt; kyykäärmeet vaarana palloa hakiessa</a:t>
            </a:r>
          </a:p>
          <a:p>
            <a:pPr lvl="1"/>
            <a:r>
              <a:rPr lang="fi-FI" sz="1000" dirty="0" smtClean="0"/>
              <a:t>Tulostaulun uusiminen, kentän tasoitus</a:t>
            </a:r>
          </a:p>
          <a:p>
            <a:pPr lvl="1"/>
            <a:r>
              <a:rPr lang="fi-FI" sz="1000" dirty="0" smtClean="0"/>
              <a:t>Hiihtolatukartta kentän reunaan</a:t>
            </a:r>
          </a:p>
          <a:p>
            <a:pPr lvl="1"/>
            <a:r>
              <a:rPr lang="fi-FI" sz="1000" dirty="0" smtClean="0"/>
              <a:t>Grillikotapaikka/katos</a:t>
            </a:r>
            <a:endParaRPr lang="fi-FI" sz="1000" dirty="0"/>
          </a:p>
          <a:p>
            <a:pPr marL="0" indent="0">
              <a:buNone/>
            </a:pPr>
            <a:endParaRPr lang="fi-FI" sz="1050" dirty="0"/>
          </a:p>
          <a:p>
            <a:pPr lvl="1"/>
            <a:endParaRPr lang="fi-FI" sz="1050" dirty="0" smtClean="0"/>
          </a:p>
          <a:p>
            <a:pPr lvl="1"/>
            <a:endParaRPr lang="fi-FI" sz="1800" dirty="0" smtClean="0"/>
          </a:p>
          <a:p>
            <a:pPr lvl="1"/>
            <a:endParaRPr lang="fi-FI" sz="1800" dirty="0" smtClean="0"/>
          </a:p>
          <a:p>
            <a:pPr lvl="1"/>
            <a:endParaRPr lang="fi-FI" sz="1600" dirty="0" smtClean="0"/>
          </a:p>
          <a:p>
            <a:endParaRPr lang="fi-FI" sz="2000" dirty="0"/>
          </a:p>
          <a:p>
            <a:endParaRPr lang="fi-FI" sz="2000" dirty="0" smtClean="0"/>
          </a:p>
          <a:p>
            <a:pPr lvl="1"/>
            <a:endParaRPr lang="fi-FI" sz="2000" dirty="0" smtClean="0"/>
          </a:p>
        </p:txBody>
      </p:sp>
      <p:sp>
        <p:nvSpPr>
          <p:cNvPr id="4" name="Tekstiruutu 3"/>
          <p:cNvSpPr txBox="1"/>
          <p:nvPr/>
        </p:nvSpPr>
        <p:spPr>
          <a:xfrm>
            <a:off x="6427548" y="2456777"/>
            <a:ext cx="5494637" cy="3739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fi-FI" sz="1000" b="1" dirty="0">
                <a:solidFill>
                  <a:srgbClr val="000000"/>
                </a:solidFill>
              </a:rPr>
              <a:t>Retkeilyreittien kunnostus</a:t>
            </a:r>
          </a:p>
          <a:p>
            <a:pPr marL="685800" lvl="1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fi-FI" sz="1000" dirty="0" err="1">
                <a:solidFill>
                  <a:srgbClr val="000000"/>
                </a:solidFill>
              </a:rPr>
              <a:t>Kipari</a:t>
            </a:r>
            <a:endParaRPr lang="fi-FI" sz="1000" dirty="0">
              <a:solidFill>
                <a:srgbClr val="000000"/>
              </a:solidFill>
            </a:endParaRPr>
          </a:p>
          <a:p>
            <a:pPr marL="685800" lvl="1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fi-FI" sz="1000" dirty="0">
                <a:solidFill>
                  <a:srgbClr val="000000"/>
                </a:solidFill>
              </a:rPr>
              <a:t>Kylä-Metsäkartano</a:t>
            </a:r>
          </a:p>
          <a:p>
            <a:pPr marL="685800" lvl="1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fi-FI" sz="1000" dirty="0">
                <a:solidFill>
                  <a:srgbClr val="000000"/>
                </a:solidFill>
              </a:rPr>
              <a:t>Virvatulten polku</a:t>
            </a:r>
          </a:p>
          <a:p>
            <a:pPr marL="685800" lvl="1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fi-FI" sz="1000" dirty="0" err="1" smtClean="0">
                <a:solidFill>
                  <a:srgbClr val="000000"/>
                </a:solidFill>
              </a:rPr>
              <a:t>Kyltitys</a:t>
            </a:r>
            <a:endParaRPr lang="fi-FI" sz="1000" dirty="0" smtClean="0">
              <a:solidFill>
                <a:srgbClr val="000000"/>
              </a:solidFill>
            </a:endParaRPr>
          </a:p>
          <a:p>
            <a:pPr marL="685800" lvl="1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fi-FI" sz="1000" dirty="0" smtClean="0">
                <a:solidFill>
                  <a:srgbClr val="000000"/>
                </a:solidFill>
              </a:rPr>
              <a:t>Tervamäentieltä Rouskuun tuleva silta &gt; upea pyöräilyreitti</a:t>
            </a:r>
            <a:endParaRPr lang="fi-FI" sz="1000" dirty="0">
              <a:solidFill>
                <a:srgbClr val="000000"/>
              </a:solidFill>
            </a:endParaRPr>
          </a:p>
          <a:p>
            <a:pPr marL="685800" lvl="1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fi-FI" sz="1000" dirty="0" err="1">
                <a:solidFill>
                  <a:srgbClr val="000000"/>
                </a:solidFill>
              </a:rPr>
              <a:t>Keyrityn</a:t>
            </a:r>
            <a:r>
              <a:rPr lang="fi-FI" sz="1000" dirty="0">
                <a:solidFill>
                  <a:srgbClr val="000000"/>
                </a:solidFill>
              </a:rPr>
              <a:t> vesistöalueen </a:t>
            </a:r>
            <a:r>
              <a:rPr lang="fi-FI" sz="1000" dirty="0" smtClean="0">
                <a:solidFill>
                  <a:srgbClr val="000000"/>
                </a:solidFill>
              </a:rPr>
              <a:t>kehittäminen</a:t>
            </a:r>
          </a:p>
          <a:p>
            <a:pPr marL="685800" lvl="1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fi-FI" sz="1000" dirty="0" smtClean="0">
                <a:solidFill>
                  <a:srgbClr val="000000"/>
                </a:solidFill>
              </a:rPr>
              <a:t>Puuhuolto Rouskunhiekalle ja </a:t>
            </a:r>
            <a:r>
              <a:rPr lang="fi-FI" sz="1000" dirty="0" err="1" smtClean="0">
                <a:solidFill>
                  <a:srgbClr val="000000"/>
                </a:solidFill>
              </a:rPr>
              <a:t>Kiparille</a:t>
            </a:r>
            <a:endParaRPr lang="fi-FI" sz="1000" dirty="0" smtClean="0">
              <a:solidFill>
                <a:srgbClr val="000000"/>
              </a:solidFill>
            </a:endParaRPr>
          </a:p>
          <a:p>
            <a:pPr marL="685800" lvl="1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fi-FI" sz="1000" dirty="0" smtClean="0">
                <a:solidFill>
                  <a:srgbClr val="000000"/>
                </a:solidFill>
              </a:rPr>
              <a:t>(Moottori)kelkalla pitäisi päästä </a:t>
            </a:r>
            <a:r>
              <a:rPr lang="fi-FI" sz="1000" dirty="0" err="1" smtClean="0">
                <a:solidFill>
                  <a:srgbClr val="000000"/>
                </a:solidFill>
              </a:rPr>
              <a:t>Kiparille</a:t>
            </a:r>
            <a:endParaRPr lang="fi-FI" sz="1000" dirty="0" smtClean="0">
              <a:solidFill>
                <a:srgbClr val="000000"/>
              </a:solidFill>
            </a:endParaRPr>
          </a:p>
          <a:p>
            <a:pPr marL="685800" lvl="1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fi-FI" sz="1000" dirty="0" err="1" smtClean="0">
                <a:solidFill>
                  <a:srgbClr val="000000"/>
                </a:solidFill>
              </a:rPr>
              <a:t>Keyrityllä</a:t>
            </a:r>
            <a:r>
              <a:rPr lang="fi-FI" sz="1000" dirty="0" smtClean="0">
                <a:solidFill>
                  <a:srgbClr val="000000"/>
                </a:solidFill>
              </a:rPr>
              <a:t> kivien merkkaus</a:t>
            </a:r>
            <a:endParaRPr lang="fi-FI" sz="1000" dirty="0" smtClean="0">
              <a:solidFill>
                <a:srgbClr val="000000"/>
              </a:solidFill>
            </a:endParaRPr>
          </a:p>
          <a:p>
            <a:pPr marL="228600" lvl="0" indent="-228600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fi-FI" sz="1000" b="1" dirty="0" smtClean="0">
                <a:solidFill>
                  <a:srgbClr val="000000"/>
                </a:solidFill>
              </a:rPr>
              <a:t>Frisbeegolf-rata</a:t>
            </a:r>
            <a:endParaRPr lang="fi-FI" sz="1000" b="1" dirty="0">
              <a:solidFill>
                <a:srgbClr val="000000"/>
              </a:solidFill>
            </a:endParaRPr>
          </a:p>
          <a:p>
            <a:pPr marL="685800" lvl="1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fi-FI" sz="1000" dirty="0" smtClean="0">
                <a:solidFill>
                  <a:srgbClr val="000000"/>
                </a:solidFill>
              </a:rPr>
              <a:t>Raivaaminen</a:t>
            </a:r>
          </a:p>
          <a:p>
            <a:pPr marL="685800" lvl="1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fi-FI" sz="1000" dirty="0" smtClean="0">
                <a:solidFill>
                  <a:srgbClr val="000000"/>
                </a:solidFill>
              </a:rPr>
              <a:t>Vä</a:t>
            </a:r>
            <a:r>
              <a:rPr lang="fi-FI" sz="1000" dirty="0" smtClean="0">
                <a:solidFill>
                  <a:srgbClr val="000000"/>
                </a:solidFill>
              </a:rPr>
              <a:t>ylien hoito</a:t>
            </a:r>
            <a:endParaRPr lang="fi-FI" sz="1000" dirty="0">
              <a:solidFill>
                <a:srgbClr val="000000"/>
              </a:solidFill>
            </a:endParaRPr>
          </a:p>
          <a:p>
            <a:pPr marL="2286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fi-FI" sz="1000" b="1" dirty="0" smtClean="0">
                <a:solidFill>
                  <a:srgbClr val="000000"/>
                </a:solidFill>
              </a:rPr>
              <a:t>Beach volley –kenttä</a:t>
            </a:r>
          </a:p>
          <a:p>
            <a:pPr marL="685800" lvl="1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fi-FI" sz="1000" dirty="0" smtClean="0">
                <a:solidFill>
                  <a:srgbClr val="000000"/>
                </a:solidFill>
              </a:rPr>
              <a:t>Hiekkaa</a:t>
            </a:r>
            <a:endParaRPr lang="fi-FI" sz="1000" dirty="0">
              <a:solidFill>
                <a:srgbClr val="000000"/>
              </a:solidFill>
            </a:endParaRPr>
          </a:p>
          <a:p>
            <a:pPr marL="2286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fi-FI" sz="1000" b="1" dirty="0" smtClean="0">
                <a:solidFill>
                  <a:srgbClr val="000000"/>
                </a:solidFill>
              </a:rPr>
              <a:t>Kuntoportaat </a:t>
            </a:r>
            <a:r>
              <a:rPr lang="fi-FI" sz="1000" dirty="0" smtClean="0">
                <a:solidFill>
                  <a:srgbClr val="000000"/>
                </a:solidFill>
              </a:rPr>
              <a:t>Louhimon mäkeen</a:t>
            </a:r>
          </a:p>
          <a:p>
            <a:pPr marL="2286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fi-FI" sz="1000" b="1" dirty="0" smtClean="0">
                <a:solidFill>
                  <a:srgbClr val="000000"/>
                </a:solidFill>
              </a:rPr>
              <a:t>Vapaaehtoisen liikuntapaikkamaksun </a:t>
            </a:r>
            <a:r>
              <a:rPr lang="fi-FI" sz="1000" dirty="0" smtClean="0">
                <a:solidFill>
                  <a:srgbClr val="000000"/>
                </a:solidFill>
              </a:rPr>
              <a:t>korvamerkitseminen </a:t>
            </a:r>
            <a:r>
              <a:rPr lang="fi-FI" sz="1000" dirty="0" err="1" smtClean="0">
                <a:solidFill>
                  <a:srgbClr val="000000"/>
                </a:solidFill>
              </a:rPr>
              <a:t>tietylle</a:t>
            </a:r>
            <a:r>
              <a:rPr lang="fi-FI" sz="1000" dirty="0" smtClean="0">
                <a:solidFill>
                  <a:srgbClr val="000000"/>
                </a:solidFill>
              </a:rPr>
              <a:t> liikuntapaikalle</a:t>
            </a:r>
          </a:p>
          <a:p>
            <a:pPr marL="2286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fi-FI" sz="1000" b="1" dirty="0" smtClean="0">
                <a:solidFill>
                  <a:srgbClr val="000000"/>
                </a:solidFill>
              </a:rPr>
              <a:t>Vuokrauspiste </a:t>
            </a:r>
            <a:r>
              <a:rPr lang="fi-FI" sz="1000" dirty="0" smtClean="0">
                <a:solidFill>
                  <a:srgbClr val="000000"/>
                </a:solidFill>
              </a:rPr>
              <a:t>pyörille ja lumikengille keskustaan</a:t>
            </a:r>
            <a:endParaRPr lang="fi-FI" sz="1000" b="1" dirty="0">
              <a:solidFill>
                <a:srgbClr val="000000"/>
              </a:solidFill>
            </a:endParaRPr>
          </a:p>
        </p:txBody>
      </p:sp>
      <p:sp>
        <p:nvSpPr>
          <p:cNvPr id="5" name="Tekstiruutu 4"/>
          <p:cNvSpPr txBox="1"/>
          <p:nvPr/>
        </p:nvSpPr>
        <p:spPr>
          <a:xfrm>
            <a:off x="3869351" y="1294037"/>
            <a:ext cx="5470168" cy="746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100" i="1" dirty="0" smtClean="0"/>
              <a:t>”</a:t>
            </a:r>
            <a:r>
              <a:rPr lang="fi-FI" sz="1000" i="1" dirty="0" err="1" smtClean="0"/>
              <a:t>Monarille</a:t>
            </a:r>
            <a:r>
              <a:rPr lang="fi-FI" sz="1000" i="1" dirty="0" smtClean="0"/>
              <a:t> </a:t>
            </a:r>
            <a:r>
              <a:rPr lang="fi-FI" sz="1000" i="1" dirty="0"/>
              <a:t>voisi uuden luistelukopin rakentaa, </a:t>
            </a:r>
            <a:r>
              <a:rPr lang="fi-FI" sz="1000" i="1" dirty="0" smtClean="0"/>
              <a:t>uskomatonta </a:t>
            </a:r>
            <a:r>
              <a:rPr lang="fi-FI" sz="1000" i="1" dirty="0"/>
              <a:t>että iät ja ajat ollut samainen pikku homeinen hökkeli </a:t>
            </a:r>
            <a:r>
              <a:rPr lang="fi-FI" sz="1000" i="1" dirty="0" err="1" smtClean="0"/>
              <a:t>piirrustuksineen</a:t>
            </a:r>
            <a:r>
              <a:rPr lang="fi-FI" sz="1000" i="1" dirty="0"/>
              <a:t>.</a:t>
            </a:r>
            <a:r>
              <a:rPr lang="fi-FI" sz="1000" i="1" dirty="0" smtClean="0"/>
              <a:t>. ..Beach </a:t>
            </a:r>
            <a:r>
              <a:rPr lang="fi-FI" sz="1000" i="1" dirty="0"/>
              <a:t>volley kenttä on surkea, todella karkea hiekka, auto tie lähellä, joten pallo sinne lentää ja vierii alas mäkeä! Frisbeerataa voisi kokeilla, mutta aina kuulee kuinka </a:t>
            </a:r>
            <a:r>
              <a:rPr lang="fi-FI" sz="1000" i="1" dirty="0" err="1"/>
              <a:t>risuttunut</a:t>
            </a:r>
            <a:r>
              <a:rPr lang="fi-FI" sz="1000" i="1" dirty="0"/>
              <a:t> se on</a:t>
            </a:r>
            <a:r>
              <a:rPr lang="fi-FI" sz="1000" i="1" dirty="0" smtClean="0"/>
              <a:t>.”</a:t>
            </a:r>
            <a:endParaRPr lang="fi-FI" sz="1000" i="1" dirty="0"/>
          </a:p>
        </p:txBody>
      </p:sp>
    </p:spTree>
    <p:extLst>
      <p:ext uri="{BB962C8B-B14F-4D97-AF65-F5344CB8AC3E}">
        <p14:creationId xmlns:p14="http://schemas.microsoft.com/office/powerpoint/2010/main" val="319669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Liikkuminen</a:t>
            </a:r>
            <a:endParaRPr lang="fi-FI" dirty="0"/>
          </a:p>
        </p:txBody>
      </p:sp>
      <p:sp>
        <p:nvSpPr>
          <p:cNvPr id="5" name="Sisällön paikkamerkki 4"/>
          <p:cNvSpPr>
            <a:spLocks noGrp="1"/>
          </p:cNvSpPr>
          <p:nvPr>
            <p:ph sz="half" idx="2"/>
          </p:nvPr>
        </p:nvSpPr>
        <p:spPr>
          <a:xfrm>
            <a:off x="1626470" y="1060976"/>
            <a:ext cx="9955930" cy="2472179"/>
          </a:xfrm>
        </p:spPr>
        <p:txBody>
          <a:bodyPr/>
          <a:lstStyle/>
          <a:p>
            <a:r>
              <a:rPr lang="fi-FI" sz="2000" dirty="0" smtClean="0"/>
              <a:t>Rautavaaralaiset  liikkuvat vastausten mukaan paljon. Jopa </a:t>
            </a:r>
            <a:r>
              <a:rPr lang="fi-FI" sz="2000" b="1" dirty="0" smtClean="0"/>
              <a:t>85% (</a:t>
            </a:r>
            <a:r>
              <a:rPr lang="fi-FI" sz="2000" b="1" dirty="0" smtClean="0"/>
              <a:t>n=82) </a:t>
            </a:r>
            <a:r>
              <a:rPr lang="fi-FI" sz="2000" b="1" dirty="0" smtClean="0"/>
              <a:t>vastanneista kertoo liikkuvansa vähintään kolme tuntia viikossa</a:t>
            </a:r>
            <a:r>
              <a:rPr lang="fi-FI" sz="2000" dirty="0" smtClean="0"/>
              <a:t>. Kuitenkin 2,4% ei liiku lainkaan ja </a:t>
            </a:r>
            <a:r>
              <a:rPr lang="fi-FI" sz="2000" dirty="0" smtClean="0"/>
              <a:t>12% </a:t>
            </a:r>
            <a:r>
              <a:rPr lang="fi-FI" sz="2000" dirty="0" smtClean="0"/>
              <a:t>vain 1-2 tuntia viikossa.</a:t>
            </a:r>
            <a:endParaRPr lang="fi-FI" sz="2000" dirty="0"/>
          </a:p>
          <a:p>
            <a:r>
              <a:rPr lang="fi-FI" sz="2000" dirty="0" smtClean="0"/>
              <a:t>Syiksi vähäiseen liikuntaan mainitaan ensisijaisesti </a:t>
            </a:r>
            <a:r>
              <a:rPr lang="fi-FI" sz="2000" b="1" dirty="0" smtClean="0"/>
              <a:t>ajanpuute </a:t>
            </a:r>
            <a:r>
              <a:rPr lang="fi-FI" sz="2000" b="1" dirty="0" smtClean="0"/>
              <a:t>(</a:t>
            </a:r>
            <a:r>
              <a:rPr lang="fi-FI" sz="2000" b="1" dirty="0" smtClean="0"/>
              <a:t>14,5</a:t>
            </a:r>
            <a:r>
              <a:rPr lang="fi-FI" sz="2000" b="1" dirty="0" smtClean="0"/>
              <a:t>%). </a:t>
            </a:r>
            <a:r>
              <a:rPr lang="fi-FI" sz="2000" dirty="0" smtClean="0"/>
              <a:t>Myös väsymys, stressi, terveydelliset syyt, raskas työ, ohjatun liikunnan vähyys ja liikkumiskaverin puute olivat syitä, joiden vuoksi liikkuminen jää vähäiseksi. Mainittakoon, että </a:t>
            </a:r>
            <a:r>
              <a:rPr lang="fi-FI" sz="2000" b="1" dirty="0" smtClean="0"/>
              <a:t>taloudelliset syyt eivät vaikuta vastanneiden keskuudessa lainkaan liikunnan puutteeseen </a:t>
            </a:r>
            <a:r>
              <a:rPr lang="fi-FI" sz="2000" dirty="0" smtClean="0"/>
              <a:t>(0% vastanneista</a:t>
            </a:r>
            <a:r>
              <a:rPr lang="fi-FI" sz="2000" dirty="0" smtClean="0"/>
              <a:t>).</a:t>
            </a:r>
          </a:p>
          <a:p>
            <a:r>
              <a:rPr lang="fi-FI" sz="2000" dirty="0"/>
              <a:t>Mikäli vastaaja tarvitsisi apua liikkumiseen, tarve olisi ensisijaisesti ohjatulle liikunnalle. Erityisesti kuntosaliohjausta kaivattiin tanssillisen liikunnan, luontoretkien ja melontakurssin lisäksi. Toivottiin myös HIIT-treenejä ja kuntonyrkkeilyä.</a:t>
            </a:r>
          </a:p>
          <a:p>
            <a:endParaRPr lang="fi-FI" sz="2000" dirty="0" smtClean="0"/>
          </a:p>
          <a:p>
            <a:endParaRPr lang="fi-FI" sz="2000" dirty="0" smtClean="0"/>
          </a:p>
        </p:txBody>
      </p:sp>
      <p:graphicFrame>
        <p:nvGraphicFramePr>
          <p:cNvPr id="7" name="Kaavi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0862912"/>
              </p:ext>
            </p:extLst>
          </p:nvPr>
        </p:nvGraphicFramePr>
        <p:xfrm>
          <a:off x="4443047" y="4501662"/>
          <a:ext cx="3954283" cy="20682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2125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Harrastukset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i-FI" sz="2000" dirty="0"/>
              <a:t>75% (n=88</a:t>
            </a:r>
            <a:r>
              <a:rPr lang="fi-FI" sz="2000" dirty="0" smtClean="0"/>
              <a:t>) vastaajista on sitä mieltä, että </a:t>
            </a:r>
            <a:r>
              <a:rPr lang="fi-FI" sz="2000" b="1" dirty="0" smtClean="0"/>
              <a:t>Rautavaaralla </a:t>
            </a:r>
            <a:r>
              <a:rPr lang="fi-FI" sz="2000" b="1" dirty="0"/>
              <a:t>on riittävästi vapaa-ajan toimintaa ja </a:t>
            </a:r>
            <a:r>
              <a:rPr lang="fi-FI" sz="2000" b="1" dirty="0" smtClean="0"/>
              <a:t>harrastusmahdollisuuksia</a:t>
            </a:r>
            <a:endParaRPr lang="fi-FI" sz="2000" dirty="0" smtClean="0"/>
          </a:p>
          <a:p>
            <a:r>
              <a:rPr lang="fi-FI" sz="2000" dirty="0" smtClean="0"/>
              <a:t>Rautavaaralaiset harrastavat erityisesti</a:t>
            </a:r>
          </a:p>
          <a:p>
            <a:pPr lvl="1"/>
            <a:r>
              <a:rPr lang="fi-FI" sz="1600" dirty="0" smtClean="0"/>
              <a:t>Retkeilyä 			73,8%	n=93</a:t>
            </a:r>
          </a:p>
          <a:p>
            <a:pPr lvl="1"/>
            <a:r>
              <a:rPr lang="fi-FI" sz="1600" dirty="0" smtClean="0"/>
              <a:t>Marjastusta/sienestystä	69%	n=87</a:t>
            </a:r>
          </a:p>
          <a:p>
            <a:pPr lvl="1"/>
            <a:r>
              <a:rPr lang="fi-FI" sz="1600" dirty="0" smtClean="0"/>
              <a:t>Ulkoilua			69%	n=87</a:t>
            </a:r>
          </a:p>
          <a:p>
            <a:pPr lvl="1"/>
            <a:r>
              <a:rPr lang="fi-FI" sz="1600" dirty="0" smtClean="0"/>
              <a:t>Lenkkeilyä			68%	n=86</a:t>
            </a:r>
          </a:p>
          <a:p>
            <a:pPr lvl="1"/>
            <a:r>
              <a:rPr lang="fi-FI" sz="1600" dirty="0" smtClean="0"/>
              <a:t>Hyötyliikuntaa		58%	n=73</a:t>
            </a:r>
          </a:p>
          <a:p>
            <a:pPr lvl="1"/>
            <a:r>
              <a:rPr lang="fi-FI" sz="1600" dirty="0" smtClean="0"/>
              <a:t>Lukemista			54%	n=68</a:t>
            </a:r>
          </a:p>
          <a:p>
            <a:pPr lvl="1"/>
            <a:r>
              <a:rPr lang="fi-FI" sz="1600" dirty="0" smtClean="0"/>
              <a:t>Hiihtoa			50%	n=63</a:t>
            </a:r>
          </a:p>
          <a:p>
            <a:pPr lvl="1"/>
            <a:endParaRPr lang="fi-FI" sz="1600" dirty="0" smtClean="0"/>
          </a:p>
        </p:txBody>
      </p:sp>
    </p:spTree>
    <p:extLst>
      <p:ext uri="{BB962C8B-B14F-4D97-AF65-F5344CB8AC3E}">
        <p14:creationId xmlns:p14="http://schemas.microsoft.com/office/powerpoint/2010/main" val="32816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Harrastustoiveet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sz="2000" dirty="0" smtClean="0"/>
              <a:t>Harrastustoiveita vastaajilla oli useita ja monipuolisesti:</a:t>
            </a:r>
          </a:p>
          <a:p>
            <a:pPr marL="0" indent="0">
              <a:buNone/>
            </a:pPr>
            <a:endParaRPr lang="fi-FI" sz="2000" dirty="0" smtClean="0"/>
          </a:p>
          <a:p>
            <a:pPr marL="0" indent="0">
              <a:buNone/>
            </a:pPr>
            <a:r>
              <a:rPr lang="fi-FI" sz="2000" b="1" dirty="0"/>
              <a:t>R</a:t>
            </a:r>
            <a:r>
              <a:rPr lang="fi-FI" sz="2000" b="1" dirty="0" smtClean="0"/>
              <a:t>yhmäliikunta</a:t>
            </a:r>
            <a:r>
              <a:rPr lang="fi-FI" sz="2000" dirty="0" smtClean="0"/>
              <a:t> (kuntonyrkkeily, tanssi, puistojumppa, ohjattu kuntosaliryhmä), </a:t>
            </a:r>
            <a:r>
              <a:rPr lang="fi-FI" sz="2000" b="1" dirty="0" smtClean="0"/>
              <a:t>pienryhmäretkeily, ratsastus, pallopelit, avantouinti, itsepuolustus- ja kamppailulajit, koirapuisto, uimahalli, toimintaa myös kylille, melominen, yhteinen veneily </a:t>
            </a:r>
            <a:r>
              <a:rPr lang="fi-FI" sz="2000" dirty="0" smtClean="0"/>
              <a:t>(veneettömätkin pääsisivät mukaan), </a:t>
            </a:r>
            <a:r>
              <a:rPr lang="fi-FI" sz="2000" b="1" dirty="0" smtClean="0"/>
              <a:t>ekologinen liikkuminen, ravustus </a:t>
            </a:r>
            <a:r>
              <a:rPr lang="fi-FI" sz="2000" dirty="0" smtClean="0"/>
              <a:t>(rapujen istutus), </a:t>
            </a:r>
            <a:r>
              <a:rPr lang="fi-FI" sz="2000" b="1" dirty="0" smtClean="0"/>
              <a:t>kulttuurikerhot </a:t>
            </a:r>
            <a:r>
              <a:rPr lang="fi-FI" sz="2000" dirty="0" smtClean="0"/>
              <a:t>(lukupiiri, kuvataidekerho, ilmaisutaitoryhmä, elokuvakerho), ikäihmisten </a:t>
            </a:r>
            <a:r>
              <a:rPr lang="fi-FI" sz="2000" b="1" dirty="0" smtClean="0"/>
              <a:t>viriketoiminta, luonnonsuojeluyhdistystoiminta, ajorata moottoriurheilulle</a:t>
            </a:r>
            <a:endParaRPr lang="fi-FI" sz="2000" b="1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41637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Ohjatut vapaa-aikapalvelut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2"/>
          </p:nvPr>
        </p:nvSpPr>
        <p:spPr>
          <a:xfrm>
            <a:off x="1626470" y="1742474"/>
            <a:ext cx="9955930" cy="4351338"/>
          </a:xfrm>
        </p:spPr>
        <p:txBody>
          <a:bodyPr/>
          <a:lstStyle/>
          <a:p>
            <a:r>
              <a:rPr lang="fi-FI" sz="2000" dirty="0" smtClean="0"/>
              <a:t>Vastaajien keskuudessa oli </a:t>
            </a:r>
            <a:r>
              <a:rPr lang="fi-FI" sz="2000" b="1" dirty="0" smtClean="0"/>
              <a:t>hyvin vähän nykyisiin ohjattuihin vapaa-aikapalveluihin </a:t>
            </a:r>
            <a:r>
              <a:rPr lang="fi-FI" sz="2000" b="1" dirty="0" smtClean="0"/>
              <a:t>osallistuvia </a:t>
            </a:r>
            <a:r>
              <a:rPr lang="fi-FI" sz="2000" b="1" dirty="0" smtClean="0"/>
              <a:t>henkilöitä </a:t>
            </a:r>
            <a:r>
              <a:rPr lang="fi-FI" sz="2000" dirty="0" smtClean="0"/>
              <a:t>(osallistuu 4,8% n=6, ei osallistu 95,2% n=119).</a:t>
            </a:r>
          </a:p>
          <a:p>
            <a:r>
              <a:rPr lang="fi-FI" sz="2000" dirty="0" smtClean="0"/>
              <a:t>Vastaajien mukaan ohjattua </a:t>
            </a:r>
            <a:r>
              <a:rPr lang="fi-FI" sz="2000" dirty="0" smtClean="0"/>
              <a:t>toimintaa tulisi kehittää </a:t>
            </a:r>
          </a:p>
          <a:p>
            <a:pPr lvl="1"/>
            <a:r>
              <a:rPr lang="fi-FI" sz="1600" b="1" dirty="0"/>
              <a:t>Etätoiminnoilla </a:t>
            </a:r>
            <a:r>
              <a:rPr lang="fi-FI" sz="1600" dirty="0"/>
              <a:t>(50%, n=25</a:t>
            </a:r>
            <a:r>
              <a:rPr lang="fi-FI" sz="1600" dirty="0" smtClean="0"/>
              <a:t>)</a:t>
            </a:r>
          </a:p>
          <a:p>
            <a:pPr lvl="1"/>
            <a:r>
              <a:rPr lang="fi-FI" sz="1600" b="1" dirty="0" smtClean="0"/>
              <a:t>Erilaisella tarjonnalla </a:t>
            </a:r>
            <a:r>
              <a:rPr lang="fi-FI" sz="1600" dirty="0" smtClean="0"/>
              <a:t>(46%, n=23), esim. lyhytkursseilla, kuntosaliohjauksella, avantouinnilla, välinevuokrauksella, jääkiekkopeleillä, ratsastuksella, jumpilla (etänä, ulkona), retkillä lähialueille, kulttuurilla, nuorille intoa nostattavalla toiminnalla</a:t>
            </a:r>
          </a:p>
          <a:p>
            <a:pPr lvl="1"/>
            <a:r>
              <a:rPr lang="fi-FI" sz="1600" b="1" dirty="0" smtClean="0"/>
              <a:t>Eri ajankohdalla </a:t>
            </a:r>
            <a:r>
              <a:rPr lang="fi-FI" sz="1600" dirty="0" smtClean="0"/>
              <a:t>(28%, n=14), viikonloppuisin, iltaisin ja lomilla. Nykyään </a:t>
            </a:r>
            <a:r>
              <a:rPr lang="fi-FI" sz="1600" dirty="0" smtClean="0"/>
              <a:t>toiminta pääasiassa päiväsaikaan.</a:t>
            </a:r>
          </a:p>
          <a:p>
            <a:pPr lvl="1"/>
            <a:r>
              <a:rPr lang="fi-FI" sz="1600" dirty="0" smtClean="0"/>
              <a:t>Avoimissa </a:t>
            </a:r>
            <a:r>
              <a:rPr lang="fi-FI" sz="1600" dirty="0" smtClean="0"/>
              <a:t>vastauksissa </a:t>
            </a:r>
            <a:r>
              <a:rPr lang="fi-FI" sz="1600" dirty="0" smtClean="0"/>
              <a:t>toivottiin erityisesti </a:t>
            </a:r>
            <a:r>
              <a:rPr lang="fi-FI" sz="1600" b="1" dirty="0" smtClean="0"/>
              <a:t>nuorille </a:t>
            </a:r>
            <a:r>
              <a:rPr lang="fi-FI" sz="1600" b="1" dirty="0" smtClean="0"/>
              <a:t>lisää toimintaa</a:t>
            </a:r>
            <a:r>
              <a:rPr lang="fi-FI" sz="1600" dirty="0" smtClean="0"/>
              <a:t>, </a:t>
            </a:r>
            <a:r>
              <a:rPr lang="fi-FI" sz="1600" b="1" dirty="0" smtClean="0"/>
              <a:t>enemmän tarjontaa </a:t>
            </a:r>
            <a:r>
              <a:rPr lang="fi-FI" sz="1600" dirty="0" smtClean="0"/>
              <a:t>sekä </a:t>
            </a:r>
            <a:r>
              <a:rPr lang="fi-FI" sz="1600" b="1" dirty="0" smtClean="0"/>
              <a:t>toimintaa kulttuurin, taiteen ja kädentaitojen osalta. </a:t>
            </a:r>
            <a:endParaRPr lang="fi-FI" sz="2000" dirty="0" smtClean="0"/>
          </a:p>
        </p:txBody>
      </p:sp>
    </p:spTree>
    <p:extLst>
      <p:ext uri="{BB962C8B-B14F-4D97-AF65-F5344CB8AC3E}">
        <p14:creationId xmlns:p14="http://schemas.microsoft.com/office/powerpoint/2010/main" val="36951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Rautavaara">
      <a:dk1>
        <a:srgbClr val="000000"/>
      </a:dk1>
      <a:lt1>
        <a:srgbClr val="FFFFFF"/>
      </a:lt1>
      <a:dk2>
        <a:srgbClr val="1C2A4B"/>
      </a:dk2>
      <a:lt2>
        <a:srgbClr val="EFEFEF"/>
      </a:lt2>
      <a:accent1>
        <a:srgbClr val="406A53"/>
      </a:accent1>
      <a:accent2>
        <a:srgbClr val="79003C"/>
      </a:accent2>
      <a:accent3>
        <a:srgbClr val="878787"/>
      </a:accent3>
      <a:accent4>
        <a:srgbClr val="2A3961"/>
      </a:accent4>
      <a:accent5>
        <a:srgbClr val="C4C2C3"/>
      </a:accent5>
      <a:accent6>
        <a:srgbClr val="76B191"/>
      </a:accent6>
      <a:hlink>
        <a:srgbClr val="345543"/>
      </a:hlink>
      <a:folHlink>
        <a:srgbClr val="9B0049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sitys11" id="{AC60122F-599D-BE40-9BEC-92A6D9652D17}" vid="{D2B44101-CF45-8843-B4AE-8CDF20474B6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RautavaaraPowerPointMalli</Template>
  <TotalTime>781</TotalTime>
  <Words>998</Words>
  <Application>Microsoft Office PowerPoint</Application>
  <PresentationFormat>Laajakuva</PresentationFormat>
  <Paragraphs>141</Paragraphs>
  <Slides>14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14</vt:i4>
      </vt:variant>
    </vt:vector>
  </HeadingPairs>
  <TitlesOfParts>
    <vt:vector size="17" baseType="lpstr">
      <vt:lpstr>Arial</vt:lpstr>
      <vt:lpstr>Century Gothic</vt:lpstr>
      <vt:lpstr>Office-teema</vt:lpstr>
      <vt:lpstr>PowerPoint-esitys</vt:lpstr>
      <vt:lpstr>Kyselyn tarve</vt:lpstr>
      <vt:lpstr>Vastaajien taustatiedot</vt:lpstr>
      <vt:lpstr>Liikuntapaikat</vt:lpstr>
      <vt:lpstr>Kehitysideoita liikuntapaikkoihin</vt:lpstr>
      <vt:lpstr>Liikkuminen</vt:lpstr>
      <vt:lpstr>Harrastukset</vt:lpstr>
      <vt:lpstr>Harrastustoiveet</vt:lpstr>
      <vt:lpstr>Ohjatut vapaa-aikapalvelut</vt:lpstr>
      <vt:lpstr>Vapaa-ajan viestintä</vt:lpstr>
      <vt:lpstr>Kulttuuritoiminta</vt:lpstr>
      <vt:lpstr>Kirjasto</vt:lpstr>
      <vt:lpstr>Rautavaaran vahvuudet</vt:lpstr>
      <vt:lpstr>Johtopäätökset</vt:lpstr>
    </vt:vector>
  </TitlesOfParts>
  <Company>HP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Tuula Palojärvi</dc:creator>
  <cp:lastModifiedBy>Inka Makkonen</cp:lastModifiedBy>
  <cp:revision>66</cp:revision>
  <dcterms:created xsi:type="dcterms:W3CDTF">2020-01-23T12:22:52Z</dcterms:created>
  <dcterms:modified xsi:type="dcterms:W3CDTF">2021-06-09T13:50:21Z</dcterms:modified>
</cp:coreProperties>
</file>